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3"/>
  </p:notesMasterIdLst>
  <p:sldIdLst>
    <p:sldId id="257" r:id="rId2"/>
  </p:sldIdLst>
  <p:sldSz cx="51206400" cy="40233600"/>
  <p:notesSz cx="6858000" cy="9296400"/>
  <p:defaultTextStyle>
    <a:defPPr>
      <a:defRPr lang="en-US"/>
    </a:defPPr>
    <a:lvl1pPr algn="l" rtl="0" eaLnBrk="0" fontAlgn="base" hangingPunct="0">
      <a:spcBef>
        <a:spcPct val="0"/>
      </a:spcBef>
      <a:spcAft>
        <a:spcPct val="0"/>
      </a:spcAft>
      <a:defRPr sz="2300" kern="1200">
        <a:solidFill>
          <a:schemeClr val="tx1"/>
        </a:solidFill>
        <a:latin typeface="Times New Roman" pitchFamily="18" charset="0"/>
        <a:ea typeface="ＭＳ Ｐゴシック" pitchFamily="34" charset="-128"/>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ＭＳ Ｐゴシック" pitchFamily="34" charset="-128"/>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ＭＳ Ｐゴシック" pitchFamily="34" charset="-128"/>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ＭＳ Ｐゴシック" pitchFamily="34" charset="-128"/>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ＭＳ Ｐゴシック" pitchFamily="34" charset="-128"/>
        <a:cs typeface="+mn-cs"/>
      </a:defRPr>
    </a:lvl5pPr>
    <a:lvl6pPr marL="2286000" algn="l" defTabSz="914400" rtl="0" eaLnBrk="1" latinLnBrk="0" hangingPunct="1">
      <a:defRPr sz="2300" kern="1200">
        <a:solidFill>
          <a:schemeClr val="tx1"/>
        </a:solidFill>
        <a:latin typeface="Times New Roman" pitchFamily="18" charset="0"/>
        <a:ea typeface="ＭＳ Ｐゴシック" pitchFamily="34" charset="-128"/>
        <a:cs typeface="+mn-cs"/>
      </a:defRPr>
    </a:lvl6pPr>
    <a:lvl7pPr marL="2743200" algn="l" defTabSz="914400" rtl="0" eaLnBrk="1" latinLnBrk="0" hangingPunct="1">
      <a:defRPr sz="2300" kern="1200">
        <a:solidFill>
          <a:schemeClr val="tx1"/>
        </a:solidFill>
        <a:latin typeface="Times New Roman" pitchFamily="18" charset="0"/>
        <a:ea typeface="ＭＳ Ｐゴシック" pitchFamily="34" charset="-128"/>
        <a:cs typeface="+mn-cs"/>
      </a:defRPr>
    </a:lvl7pPr>
    <a:lvl8pPr marL="3200400" algn="l" defTabSz="914400" rtl="0" eaLnBrk="1" latinLnBrk="0" hangingPunct="1">
      <a:defRPr sz="2300" kern="1200">
        <a:solidFill>
          <a:schemeClr val="tx1"/>
        </a:solidFill>
        <a:latin typeface="Times New Roman" pitchFamily="18" charset="0"/>
        <a:ea typeface="ＭＳ Ｐゴシック" pitchFamily="34" charset="-128"/>
        <a:cs typeface="+mn-cs"/>
      </a:defRPr>
    </a:lvl8pPr>
    <a:lvl9pPr marL="3657600" algn="l" defTabSz="914400" rtl="0" eaLnBrk="1" latinLnBrk="0" hangingPunct="1">
      <a:defRPr sz="2300" kern="1200">
        <a:solidFill>
          <a:schemeClr val="tx1"/>
        </a:solidFill>
        <a:latin typeface="Times New Roman" pitchFamily="18"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330"/>
    <a:srgbClr val="40085E"/>
    <a:srgbClr val="F2481A"/>
    <a:srgbClr val="CC66FF"/>
    <a:srgbClr val="9966FF"/>
    <a:srgbClr val="000000"/>
    <a:srgbClr val="0000FF"/>
    <a:srgbClr val="CC3300"/>
    <a:srgbClr val="0066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4660"/>
  </p:normalViewPr>
  <p:slideViewPr>
    <p:cSldViewPr snapToGrid="0" snapToObjects="1">
      <p:cViewPr varScale="1">
        <p:scale>
          <a:sx n="18" d="100"/>
          <a:sy n="18" d="100"/>
        </p:scale>
        <p:origin x="-1608" y="-168"/>
      </p:cViewPr>
      <p:guideLst>
        <p:guide orient="horz" pos="12672"/>
        <p:guide pos="16321"/>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2972320" cy="464184"/>
          </a:xfrm>
          <a:prstGeom prst="rect">
            <a:avLst/>
          </a:prstGeom>
          <a:noFill/>
          <a:ln w="9525">
            <a:noFill/>
            <a:miter lim="800000"/>
            <a:headEnd/>
            <a:tailEnd/>
          </a:ln>
          <a:effectLst/>
        </p:spPr>
        <p:txBody>
          <a:bodyPr vert="horz" wrap="square" lIns="92826" tIns="46413" rIns="92826" bIns="46413" numCol="1" anchor="t" anchorCtr="0" compatLnSpc="1">
            <a:prstTxWarp prst="textNoShape">
              <a:avLst/>
            </a:prstTxWarp>
          </a:bodyPr>
          <a:lstStyle>
            <a:lvl1pPr defTabSz="928688">
              <a:defRPr sz="1300">
                <a:latin typeface="Times New Roman" pitchFamily="-108" charset="0"/>
                <a:ea typeface="ＭＳ Ｐゴシック" pitchFamily="-108" charset="-128"/>
              </a:defRPr>
            </a:lvl1pPr>
          </a:lstStyle>
          <a:p>
            <a:pPr>
              <a:defRPr/>
            </a:pPr>
            <a:endParaRPr lang="en-US" dirty="0"/>
          </a:p>
        </p:txBody>
      </p:sp>
      <p:sp>
        <p:nvSpPr>
          <p:cNvPr id="18435" name="Rectangle 3"/>
          <p:cNvSpPr>
            <a:spLocks noGrp="1" noChangeArrowheads="1"/>
          </p:cNvSpPr>
          <p:nvPr>
            <p:ph type="dt" idx="1"/>
          </p:nvPr>
        </p:nvSpPr>
        <p:spPr bwMode="auto">
          <a:xfrm>
            <a:off x="3885682" y="0"/>
            <a:ext cx="2972319" cy="464184"/>
          </a:xfrm>
          <a:prstGeom prst="rect">
            <a:avLst/>
          </a:prstGeom>
          <a:noFill/>
          <a:ln w="9525">
            <a:noFill/>
            <a:miter lim="800000"/>
            <a:headEnd/>
            <a:tailEnd/>
          </a:ln>
          <a:effectLst/>
        </p:spPr>
        <p:txBody>
          <a:bodyPr vert="horz" wrap="square" lIns="92826" tIns="46413" rIns="92826" bIns="46413" numCol="1" anchor="t" anchorCtr="0" compatLnSpc="1">
            <a:prstTxWarp prst="textNoShape">
              <a:avLst/>
            </a:prstTxWarp>
          </a:bodyPr>
          <a:lstStyle>
            <a:lvl1pPr algn="r" defTabSz="928688">
              <a:defRPr sz="1300">
                <a:latin typeface="Times New Roman" pitchFamily="-108" charset="0"/>
                <a:ea typeface="ＭＳ Ｐゴシック" pitchFamily="-108" charset="-128"/>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212850" y="698500"/>
            <a:ext cx="4432300" cy="3484563"/>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1804" y="4416109"/>
            <a:ext cx="5034395" cy="4182427"/>
          </a:xfrm>
          <a:prstGeom prst="rect">
            <a:avLst/>
          </a:prstGeom>
          <a:noFill/>
          <a:ln w="9525">
            <a:noFill/>
            <a:miter lim="800000"/>
            <a:headEnd/>
            <a:tailEnd/>
          </a:ln>
          <a:effectLst/>
        </p:spPr>
        <p:txBody>
          <a:bodyPr vert="horz" wrap="square" lIns="92826" tIns="46413" rIns="92826" bIns="46413"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18438" name="Rectangle 6"/>
          <p:cNvSpPr>
            <a:spLocks noGrp="1" noChangeArrowheads="1"/>
          </p:cNvSpPr>
          <p:nvPr>
            <p:ph type="ftr" sz="quarter" idx="4"/>
          </p:nvPr>
        </p:nvSpPr>
        <p:spPr bwMode="auto">
          <a:xfrm>
            <a:off x="1" y="8832216"/>
            <a:ext cx="2972320" cy="464184"/>
          </a:xfrm>
          <a:prstGeom prst="rect">
            <a:avLst/>
          </a:prstGeom>
          <a:noFill/>
          <a:ln w="9525">
            <a:noFill/>
            <a:miter lim="800000"/>
            <a:headEnd/>
            <a:tailEnd/>
          </a:ln>
          <a:effectLst/>
        </p:spPr>
        <p:txBody>
          <a:bodyPr vert="horz" wrap="square" lIns="92826" tIns="46413" rIns="92826" bIns="46413" numCol="1" anchor="b" anchorCtr="0" compatLnSpc="1">
            <a:prstTxWarp prst="textNoShape">
              <a:avLst/>
            </a:prstTxWarp>
          </a:bodyPr>
          <a:lstStyle>
            <a:lvl1pPr defTabSz="928688">
              <a:defRPr sz="1300">
                <a:latin typeface="Times New Roman" pitchFamily="-108" charset="0"/>
                <a:ea typeface="ＭＳ Ｐゴシック" pitchFamily="-108" charset="-128"/>
              </a:defRPr>
            </a:lvl1pPr>
          </a:lstStyle>
          <a:p>
            <a:pPr>
              <a:defRPr/>
            </a:pPr>
            <a:endParaRPr lang="en-US" dirty="0"/>
          </a:p>
        </p:txBody>
      </p:sp>
      <p:sp>
        <p:nvSpPr>
          <p:cNvPr id="18439" name="Rectangle 7"/>
          <p:cNvSpPr>
            <a:spLocks noGrp="1" noChangeArrowheads="1"/>
          </p:cNvSpPr>
          <p:nvPr>
            <p:ph type="sldNum" sz="quarter" idx="5"/>
          </p:nvPr>
        </p:nvSpPr>
        <p:spPr bwMode="auto">
          <a:xfrm>
            <a:off x="3885682" y="8832216"/>
            <a:ext cx="2972319" cy="464184"/>
          </a:xfrm>
          <a:prstGeom prst="rect">
            <a:avLst/>
          </a:prstGeom>
          <a:noFill/>
          <a:ln w="9525">
            <a:noFill/>
            <a:miter lim="800000"/>
            <a:headEnd/>
            <a:tailEnd/>
          </a:ln>
          <a:effectLst/>
        </p:spPr>
        <p:txBody>
          <a:bodyPr vert="horz" wrap="square" lIns="92826" tIns="46413" rIns="92826" bIns="46413" numCol="1" anchor="b" anchorCtr="0" compatLnSpc="1">
            <a:prstTxWarp prst="textNoShape">
              <a:avLst/>
            </a:prstTxWarp>
          </a:bodyPr>
          <a:lstStyle>
            <a:lvl1pPr algn="r" defTabSz="928688">
              <a:defRPr sz="1300">
                <a:latin typeface="Times New Roman" pitchFamily="-108" charset="0"/>
                <a:ea typeface="ＭＳ Ｐゴシック" pitchFamily="-108" charset="-128"/>
              </a:defRPr>
            </a:lvl1pPr>
          </a:lstStyle>
          <a:p>
            <a:pPr>
              <a:defRPr/>
            </a:pPr>
            <a:fld id="{095F0713-CD12-454B-8485-A7FA502FEF13}" type="slidenum">
              <a:rPr lang="en-US"/>
              <a:pPr>
                <a:defRPr/>
              </a:pPr>
              <a:t>‹#›</a:t>
            </a:fld>
            <a:endParaRPr lang="en-US" dirty="0"/>
          </a:p>
        </p:txBody>
      </p:sp>
    </p:spTree>
    <p:extLst>
      <p:ext uri="{BB962C8B-B14F-4D97-AF65-F5344CB8AC3E}">
        <p14:creationId xmlns:p14="http://schemas.microsoft.com/office/powerpoint/2010/main" val="1870857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itchFamily="-108" charset="-128"/>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ＭＳ Ｐゴシック" pitchFamily="-108" charset="-128"/>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ＭＳ Ｐゴシック" pitchFamily="-108" charset="-128"/>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ＭＳ Ｐゴシック" pitchFamily="-108" charset="-128"/>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p>
            <a:fld id="{CA95E38A-8269-4225-B267-86A46029324F}" type="slidenum">
              <a:rPr lang="en-US" smtClean="0">
                <a:latin typeface="Times New Roman" pitchFamily="18" charset="0"/>
                <a:ea typeface="ＭＳ Ｐゴシック" pitchFamily="34" charset="-128"/>
              </a:rPr>
              <a:pPr/>
              <a:t>1</a:t>
            </a:fld>
            <a:endParaRPr lang="en-US" dirty="0" smtClean="0">
              <a:latin typeface="Times New Roman" pitchFamily="18" charset="0"/>
              <a:ea typeface="ＭＳ Ｐゴシック" pitchFamily="34" charset="-128"/>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p:spPr>
        <p:txBody>
          <a:bodyPr/>
          <a:lstStyle/>
          <a:p>
            <a:endParaRPr lang="en-US" dirty="0" smtClean="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4" y="12499270"/>
            <a:ext cx="43526075" cy="8622594"/>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325" y="22798264"/>
            <a:ext cx="35845750" cy="1028347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CCF22B1-F631-4C09-AC4B-BD45C5696FBD}"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3AE0440-630C-40B3-AF2B-2856EE7A45D6}"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3" y="3575933"/>
            <a:ext cx="10882312" cy="321872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8575" y="3575933"/>
            <a:ext cx="32494538" cy="321872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B78C52E-DE1E-43C5-A536-ECA92407E055}"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EB78905-F338-4B85-AF68-C2F1FBD1551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25854203"/>
            <a:ext cx="43526075" cy="799006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1" y="17053102"/>
            <a:ext cx="43526075" cy="88011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894F6A2-3CE6-4E3F-B825-A6BA9E925A73}"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38575" y="11618383"/>
            <a:ext cx="21688425" cy="241448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679401" y="11618383"/>
            <a:ext cx="21688425" cy="241448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9E1A4DB-A00E-4C9A-A76F-9F1024D84EEA}"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9" y="1610431"/>
            <a:ext cx="46085125"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638" y="9006770"/>
            <a:ext cx="22625050" cy="375249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60638" y="12759267"/>
            <a:ext cx="22625050" cy="231804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775" y="9006770"/>
            <a:ext cx="22632988" cy="375249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6012775" y="12759267"/>
            <a:ext cx="22632988" cy="231804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CB54E5BD-C7F5-43C4-A633-F1697D5FFFE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9D3BFCD2-22AA-4AC2-88F9-896245EDEAB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EAFAABBA-9901-402D-93F0-54265AAF7D7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602670"/>
            <a:ext cx="16846550" cy="681619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0019963" y="1602670"/>
            <a:ext cx="28625800" cy="343370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638" y="8418866"/>
            <a:ext cx="16846550" cy="27520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7231FAD1-862E-4E7C-B184-D29243E00CB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6" y="28163133"/>
            <a:ext cx="30724475" cy="332563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0036176" y="3595336"/>
            <a:ext cx="30724475" cy="241389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0036176" y="31488769"/>
            <a:ext cx="30724475" cy="472069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90785B-BF14-4994-8817-F34F0433EB3A}"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38575" y="3576638"/>
            <a:ext cx="43529250" cy="6705600"/>
          </a:xfrm>
          <a:prstGeom prst="rect">
            <a:avLst/>
          </a:prstGeom>
          <a:noFill/>
          <a:ln w="9525">
            <a:noFill/>
            <a:miter lim="800000"/>
            <a:headEnd/>
            <a:tailEnd/>
          </a:ln>
        </p:spPr>
        <p:txBody>
          <a:bodyPr vert="horz" wrap="square" lIns="885348" tIns="442683" rIns="885348" bIns="442683"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838575" y="11618913"/>
            <a:ext cx="43529250" cy="24144287"/>
          </a:xfrm>
          <a:prstGeom prst="rect">
            <a:avLst/>
          </a:prstGeom>
          <a:noFill/>
          <a:ln w="9525">
            <a:noFill/>
            <a:miter lim="800000"/>
            <a:headEnd/>
            <a:tailEnd/>
          </a:ln>
        </p:spPr>
        <p:txBody>
          <a:bodyPr vert="horz" wrap="square" lIns="885348" tIns="442683" rIns="885348" bIns="44268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556" name="Rectangle 4"/>
          <p:cNvSpPr>
            <a:spLocks noGrp="1" noChangeArrowheads="1"/>
          </p:cNvSpPr>
          <p:nvPr>
            <p:ph type="dt" sz="half" idx="2"/>
          </p:nvPr>
        </p:nvSpPr>
        <p:spPr bwMode="auto">
          <a:xfrm>
            <a:off x="3838575" y="36656963"/>
            <a:ext cx="10668000" cy="2682875"/>
          </a:xfrm>
          <a:prstGeom prst="rect">
            <a:avLst/>
          </a:prstGeom>
          <a:noFill/>
          <a:ln w="9525">
            <a:noFill/>
            <a:miter lim="800000"/>
            <a:headEnd/>
            <a:tailEnd/>
          </a:ln>
          <a:effectLst/>
        </p:spPr>
        <p:txBody>
          <a:bodyPr vert="horz" wrap="square" lIns="885348" tIns="442683" rIns="885348" bIns="442683" numCol="1" anchor="t" anchorCtr="0" compatLnSpc="1">
            <a:prstTxWarp prst="textNoShape">
              <a:avLst/>
            </a:prstTxWarp>
          </a:bodyPr>
          <a:lstStyle>
            <a:lvl1pPr>
              <a:defRPr sz="13500">
                <a:latin typeface="Times New Roman" pitchFamily="-108" charset="0"/>
                <a:ea typeface="ＭＳ Ｐゴシック" pitchFamily="-108" charset="-128"/>
              </a:defRPr>
            </a:lvl1pPr>
          </a:lstStyle>
          <a:p>
            <a:pPr>
              <a:defRPr/>
            </a:pPr>
            <a:endParaRPr lang="en-US" dirty="0"/>
          </a:p>
        </p:txBody>
      </p:sp>
      <p:sp>
        <p:nvSpPr>
          <p:cNvPr id="23557" name="Rectangle 5"/>
          <p:cNvSpPr>
            <a:spLocks noGrp="1" noChangeArrowheads="1"/>
          </p:cNvSpPr>
          <p:nvPr>
            <p:ph type="ftr" sz="quarter" idx="3"/>
          </p:nvPr>
        </p:nvSpPr>
        <p:spPr bwMode="auto">
          <a:xfrm>
            <a:off x="17497425" y="36656963"/>
            <a:ext cx="16211550" cy="2682875"/>
          </a:xfrm>
          <a:prstGeom prst="rect">
            <a:avLst/>
          </a:prstGeom>
          <a:noFill/>
          <a:ln w="9525">
            <a:noFill/>
            <a:miter lim="800000"/>
            <a:headEnd/>
            <a:tailEnd/>
          </a:ln>
          <a:effectLst/>
        </p:spPr>
        <p:txBody>
          <a:bodyPr vert="horz" wrap="square" lIns="885348" tIns="442683" rIns="885348" bIns="442683" numCol="1" anchor="t" anchorCtr="0" compatLnSpc="1">
            <a:prstTxWarp prst="textNoShape">
              <a:avLst/>
            </a:prstTxWarp>
          </a:bodyPr>
          <a:lstStyle>
            <a:lvl1pPr algn="ctr">
              <a:defRPr sz="13500">
                <a:latin typeface="Times New Roman" pitchFamily="-108" charset="0"/>
                <a:ea typeface="ＭＳ Ｐゴシック" pitchFamily="-108" charset="-128"/>
              </a:defRPr>
            </a:lvl1pPr>
          </a:lstStyle>
          <a:p>
            <a:pPr>
              <a:defRPr/>
            </a:pPr>
            <a:endParaRPr lang="en-US" dirty="0"/>
          </a:p>
        </p:txBody>
      </p:sp>
      <p:sp>
        <p:nvSpPr>
          <p:cNvPr id="23558" name="Rectangle 6"/>
          <p:cNvSpPr>
            <a:spLocks noGrp="1" noChangeArrowheads="1"/>
          </p:cNvSpPr>
          <p:nvPr>
            <p:ph type="sldNum" sz="quarter" idx="4"/>
          </p:nvPr>
        </p:nvSpPr>
        <p:spPr bwMode="auto">
          <a:xfrm>
            <a:off x="36699825" y="36656963"/>
            <a:ext cx="10668000" cy="2682875"/>
          </a:xfrm>
          <a:prstGeom prst="rect">
            <a:avLst/>
          </a:prstGeom>
          <a:noFill/>
          <a:ln w="9525">
            <a:noFill/>
            <a:miter lim="800000"/>
            <a:headEnd/>
            <a:tailEnd/>
          </a:ln>
          <a:effectLst/>
        </p:spPr>
        <p:txBody>
          <a:bodyPr vert="horz" wrap="square" lIns="885348" tIns="442683" rIns="885348" bIns="442683" numCol="1" anchor="t" anchorCtr="0" compatLnSpc="1">
            <a:prstTxWarp prst="textNoShape">
              <a:avLst/>
            </a:prstTxWarp>
          </a:bodyPr>
          <a:lstStyle>
            <a:lvl1pPr algn="r">
              <a:defRPr sz="13500">
                <a:latin typeface="Times New Roman" pitchFamily="-108" charset="0"/>
                <a:ea typeface="ＭＳ Ｐゴシック" pitchFamily="-108" charset="-128"/>
              </a:defRPr>
            </a:lvl1pPr>
          </a:lstStyle>
          <a:p>
            <a:pPr>
              <a:defRPr/>
            </a:pPr>
            <a:fld id="{9D047BDE-CA39-40A9-946C-35369F258FA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8861425" rtl="0" eaLnBrk="0" fontAlgn="base" hangingPunct="0">
        <a:spcBef>
          <a:spcPct val="0"/>
        </a:spcBef>
        <a:spcAft>
          <a:spcPct val="0"/>
        </a:spcAft>
        <a:defRPr sz="42900">
          <a:solidFill>
            <a:schemeClr val="tx2"/>
          </a:solidFill>
          <a:latin typeface="+mj-lt"/>
          <a:ea typeface="ＭＳ Ｐゴシック" pitchFamily="-108" charset="-128"/>
          <a:cs typeface="+mj-cs"/>
        </a:defRPr>
      </a:lvl1pPr>
      <a:lvl2pPr algn="ctr" defTabSz="8861425" rtl="0" eaLnBrk="0" fontAlgn="base" hangingPunct="0">
        <a:spcBef>
          <a:spcPct val="0"/>
        </a:spcBef>
        <a:spcAft>
          <a:spcPct val="0"/>
        </a:spcAft>
        <a:defRPr sz="42900">
          <a:solidFill>
            <a:schemeClr val="tx2"/>
          </a:solidFill>
          <a:latin typeface="Times New Roman" pitchFamily="18" charset="0"/>
          <a:ea typeface="ＭＳ Ｐゴシック" pitchFamily="-108" charset="-128"/>
        </a:defRPr>
      </a:lvl2pPr>
      <a:lvl3pPr algn="ctr" defTabSz="8861425" rtl="0" eaLnBrk="0" fontAlgn="base" hangingPunct="0">
        <a:spcBef>
          <a:spcPct val="0"/>
        </a:spcBef>
        <a:spcAft>
          <a:spcPct val="0"/>
        </a:spcAft>
        <a:defRPr sz="42900">
          <a:solidFill>
            <a:schemeClr val="tx2"/>
          </a:solidFill>
          <a:latin typeface="Times New Roman" pitchFamily="18" charset="0"/>
          <a:ea typeface="ＭＳ Ｐゴシック" pitchFamily="-108" charset="-128"/>
        </a:defRPr>
      </a:lvl3pPr>
      <a:lvl4pPr algn="ctr" defTabSz="8861425" rtl="0" eaLnBrk="0" fontAlgn="base" hangingPunct="0">
        <a:spcBef>
          <a:spcPct val="0"/>
        </a:spcBef>
        <a:spcAft>
          <a:spcPct val="0"/>
        </a:spcAft>
        <a:defRPr sz="42900">
          <a:solidFill>
            <a:schemeClr val="tx2"/>
          </a:solidFill>
          <a:latin typeface="Times New Roman" pitchFamily="18" charset="0"/>
          <a:ea typeface="ＭＳ Ｐゴシック" pitchFamily="-108" charset="-128"/>
        </a:defRPr>
      </a:lvl4pPr>
      <a:lvl5pPr algn="ctr" defTabSz="8861425" rtl="0" eaLnBrk="0" fontAlgn="base" hangingPunct="0">
        <a:spcBef>
          <a:spcPct val="0"/>
        </a:spcBef>
        <a:spcAft>
          <a:spcPct val="0"/>
        </a:spcAft>
        <a:defRPr sz="42900">
          <a:solidFill>
            <a:schemeClr val="tx2"/>
          </a:solidFill>
          <a:latin typeface="Times New Roman" pitchFamily="18" charset="0"/>
          <a:ea typeface="ＭＳ Ｐゴシック" pitchFamily="-108" charset="-128"/>
        </a:defRPr>
      </a:lvl5pPr>
      <a:lvl6pPr marL="457200" algn="ctr" defTabSz="8861425" rtl="0" eaLnBrk="0" fontAlgn="base" hangingPunct="0">
        <a:spcBef>
          <a:spcPct val="0"/>
        </a:spcBef>
        <a:spcAft>
          <a:spcPct val="0"/>
        </a:spcAft>
        <a:defRPr sz="42900">
          <a:solidFill>
            <a:schemeClr val="tx2"/>
          </a:solidFill>
          <a:latin typeface="Times New Roman" pitchFamily="18" charset="0"/>
        </a:defRPr>
      </a:lvl6pPr>
      <a:lvl7pPr marL="914400" algn="ctr" defTabSz="8861425" rtl="0" eaLnBrk="0" fontAlgn="base" hangingPunct="0">
        <a:spcBef>
          <a:spcPct val="0"/>
        </a:spcBef>
        <a:spcAft>
          <a:spcPct val="0"/>
        </a:spcAft>
        <a:defRPr sz="42900">
          <a:solidFill>
            <a:schemeClr val="tx2"/>
          </a:solidFill>
          <a:latin typeface="Times New Roman" pitchFamily="18" charset="0"/>
        </a:defRPr>
      </a:lvl7pPr>
      <a:lvl8pPr marL="1371600" algn="ctr" defTabSz="8861425" rtl="0" eaLnBrk="0" fontAlgn="base" hangingPunct="0">
        <a:spcBef>
          <a:spcPct val="0"/>
        </a:spcBef>
        <a:spcAft>
          <a:spcPct val="0"/>
        </a:spcAft>
        <a:defRPr sz="42900">
          <a:solidFill>
            <a:schemeClr val="tx2"/>
          </a:solidFill>
          <a:latin typeface="Times New Roman" pitchFamily="18" charset="0"/>
        </a:defRPr>
      </a:lvl8pPr>
      <a:lvl9pPr marL="1828800" algn="ctr" defTabSz="8861425" rtl="0" eaLnBrk="0" fontAlgn="base" hangingPunct="0">
        <a:spcBef>
          <a:spcPct val="0"/>
        </a:spcBef>
        <a:spcAft>
          <a:spcPct val="0"/>
        </a:spcAft>
        <a:defRPr sz="42900">
          <a:solidFill>
            <a:schemeClr val="tx2"/>
          </a:solidFill>
          <a:latin typeface="Times New Roman" pitchFamily="18" charset="0"/>
        </a:defRPr>
      </a:lvl9pPr>
    </p:titleStyle>
    <p:bodyStyle>
      <a:lvl1pPr marL="3324225" indent="-3324225" algn="l" defTabSz="8861425" rtl="0" eaLnBrk="0" fontAlgn="base" hangingPunct="0">
        <a:spcBef>
          <a:spcPct val="20000"/>
        </a:spcBef>
        <a:spcAft>
          <a:spcPct val="0"/>
        </a:spcAft>
        <a:buChar char="•"/>
        <a:defRPr sz="31100">
          <a:solidFill>
            <a:schemeClr val="tx1"/>
          </a:solidFill>
          <a:latin typeface="+mn-lt"/>
          <a:ea typeface="ＭＳ Ｐゴシック" pitchFamily="-108" charset="-128"/>
          <a:cs typeface="+mn-cs"/>
        </a:defRPr>
      </a:lvl1pPr>
      <a:lvl2pPr marL="7199313" indent="-2771775" algn="l" defTabSz="8861425" rtl="0" eaLnBrk="0" fontAlgn="base" hangingPunct="0">
        <a:spcBef>
          <a:spcPct val="20000"/>
        </a:spcBef>
        <a:spcAft>
          <a:spcPct val="0"/>
        </a:spcAft>
        <a:buChar char="–"/>
        <a:defRPr sz="27100">
          <a:solidFill>
            <a:schemeClr val="tx1"/>
          </a:solidFill>
          <a:latin typeface="+mn-lt"/>
          <a:ea typeface="ＭＳ Ｐゴシック" pitchFamily="-108" charset="-128"/>
        </a:defRPr>
      </a:lvl2pPr>
      <a:lvl3pPr marL="11082338" indent="-2220913" algn="l" defTabSz="8861425" rtl="0" eaLnBrk="0" fontAlgn="base" hangingPunct="0">
        <a:spcBef>
          <a:spcPct val="20000"/>
        </a:spcBef>
        <a:spcAft>
          <a:spcPct val="0"/>
        </a:spcAft>
        <a:buChar char="•"/>
        <a:defRPr sz="23000">
          <a:solidFill>
            <a:schemeClr val="tx1"/>
          </a:solidFill>
          <a:latin typeface="+mn-lt"/>
          <a:ea typeface="ＭＳ Ｐゴシック" pitchFamily="-108" charset="-128"/>
        </a:defRPr>
      </a:lvl3pPr>
      <a:lvl4pPr marL="15509875" indent="-2220913" algn="l" defTabSz="8861425" rtl="0" eaLnBrk="0" fontAlgn="base" hangingPunct="0">
        <a:spcBef>
          <a:spcPct val="20000"/>
        </a:spcBef>
        <a:spcAft>
          <a:spcPct val="0"/>
        </a:spcAft>
        <a:buChar char="–"/>
        <a:defRPr sz="19400">
          <a:solidFill>
            <a:schemeClr val="tx1"/>
          </a:solidFill>
          <a:latin typeface="+mn-lt"/>
          <a:ea typeface="ＭＳ Ｐゴシック" pitchFamily="-108" charset="-128"/>
        </a:defRPr>
      </a:lvl4pPr>
      <a:lvl5pPr marL="19916775" indent="-2200275" algn="l" defTabSz="8861425" rtl="0" eaLnBrk="0" fontAlgn="base" hangingPunct="0">
        <a:spcBef>
          <a:spcPct val="20000"/>
        </a:spcBef>
        <a:spcAft>
          <a:spcPct val="0"/>
        </a:spcAft>
        <a:buChar char="»"/>
        <a:defRPr sz="19400">
          <a:solidFill>
            <a:schemeClr val="tx1"/>
          </a:solidFill>
          <a:latin typeface="+mn-lt"/>
          <a:ea typeface="ＭＳ Ｐゴシック" pitchFamily="-108" charset="-128"/>
        </a:defRPr>
      </a:lvl5pPr>
      <a:lvl6pPr marL="20373975" indent="-2200275" algn="l" defTabSz="8861425" rtl="0" eaLnBrk="0" fontAlgn="base" hangingPunct="0">
        <a:spcBef>
          <a:spcPct val="20000"/>
        </a:spcBef>
        <a:spcAft>
          <a:spcPct val="0"/>
        </a:spcAft>
        <a:buChar char="»"/>
        <a:defRPr sz="19400">
          <a:solidFill>
            <a:schemeClr val="tx1"/>
          </a:solidFill>
          <a:latin typeface="+mn-lt"/>
        </a:defRPr>
      </a:lvl6pPr>
      <a:lvl7pPr marL="20831175" indent="-2200275" algn="l" defTabSz="8861425" rtl="0" eaLnBrk="0" fontAlgn="base" hangingPunct="0">
        <a:spcBef>
          <a:spcPct val="20000"/>
        </a:spcBef>
        <a:spcAft>
          <a:spcPct val="0"/>
        </a:spcAft>
        <a:buChar char="»"/>
        <a:defRPr sz="19400">
          <a:solidFill>
            <a:schemeClr val="tx1"/>
          </a:solidFill>
          <a:latin typeface="+mn-lt"/>
        </a:defRPr>
      </a:lvl7pPr>
      <a:lvl8pPr marL="21288375" indent="-2200275" algn="l" defTabSz="8861425" rtl="0" eaLnBrk="0" fontAlgn="base" hangingPunct="0">
        <a:spcBef>
          <a:spcPct val="20000"/>
        </a:spcBef>
        <a:spcAft>
          <a:spcPct val="0"/>
        </a:spcAft>
        <a:buChar char="»"/>
        <a:defRPr sz="19400">
          <a:solidFill>
            <a:schemeClr val="tx1"/>
          </a:solidFill>
          <a:latin typeface="+mn-lt"/>
        </a:defRPr>
      </a:lvl8pPr>
      <a:lvl9pPr marL="21745575" indent="-2200275" algn="l" defTabSz="8861425" rtl="0" eaLnBrk="0" fontAlgn="base" hangingPunct="0">
        <a:spcBef>
          <a:spcPct val="20000"/>
        </a:spcBef>
        <a:spcAft>
          <a:spcPct val="0"/>
        </a:spcAft>
        <a:buChar char="»"/>
        <a:defRPr sz="1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wmf"/><Relationship Id="rId1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4"/>
          <p:cNvSpPr txBox="1">
            <a:spLocks noChangeArrowheads="1"/>
          </p:cNvSpPr>
          <p:nvPr/>
        </p:nvSpPr>
        <p:spPr bwMode="auto">
          <a:xfrm>
            <a:off x="0" y="0"/>
            <a:ext cx="51206400" cy="3314700"/>
          </a:xfrm>
          <a:prstGeom prst="rect">
            <a:avLst/>
          </a:prstGeom>
          <a:gradFill rotWithShape="0">
            <a:gsLst>
              <a:gs pos="0">
                <a:srgbClr val="210330">
                  <a:alpha val="77000"/>
                </a:srgbClr>
              </a:gs>
              <a:gs pos="100000">
                <a:schemeClr val="accent6"/>
              </a:gs>
              <a:gs pos="54000">
                <a:schemeClr val="accent6">
                  <a:lumMod val="40000"/>
                  <a:lumOff val="60000"/>
                </a:schemeClr>
              </a:gs>
            </a:gsLst>
            <a:lin ang="5400000" scaled="0"/>
          </a:gradFill>
          <a:ln w="9525">
            <a:solidFill>
              <a:schemeClr val="tx2"/>
            </a:solidFill>
            <a:miter lim="800000"/>
            <a:headEnd/>
            <a:tailEnd/>
          </a:ln>
        </p:spPr>
        <p:txBody>
          <a:bodyPr lIns="87327" tIns="218383" rIns="87327" bIns="43661" anchor="ctr"/>
          <a:lstStyle/>
          <a:p>
            <a:pPr algn="ctr" defTabSz="874713">
              <a:tabLst>
                <a:tab pos="17322800" algn="l"/>
              </a:tabLst>
            </a:pPr>
            <a:r>
              <a:rPr lang="en-US" sz="11000" dirty="0" smtClean="0">
                <a:solidFill>
                  <a:schemeClr val="bg1"/>
                </a:solidFill>
                <a:effectLst>
                  <a:outerShdw blurRad="38100" dist="38100" dir="2700000" algn="tl">
                    <a:srgbClr val="000000">
                      <a:alpha val="43137"/>
                    </a:srgbClr>
                  </a:outerShdw>
                </a:effectLst>
                <a:latin typeface="Corbel" pitchFamily="34" charset="0"/>
                <a:cs typeface="Arial" charset="0"/>
              </a:rPr>
              <a:t>Synthesis of Magnesium Oxide Nanocrystals for Use in Solid State Lighting</a:t>
            </a:r>
            <a:endParaRPr lang="en-US" sz="11000" dirty="0">
              <a:solidFill>
                <a:schemeClr val="bg1"/>
              </a:solidFill>
              <a:effectLst>
                <a:outerShdw blurRad="38100" dist="38100" dir="2700000" algn="tl">
                  <a:srgbClr val="000000">
                    <a:alpha val="43137"/>
                  </a:srgbClr>
                </a:outerShdw>
              </a:effectLst>
              <a:latin typeface="Corbel" pitchFamily="34" charset="0"/>
              <a:cs typeface="Arial" charset="0"/>
            </a:endParaRPr>
          </a:p>
        </p:txBody>
      </p:sp>
      <p:sp>
        <p:nvSpPr>
          <p:cNvPr id="2052" name="Rectangle 392"/>
          <p:cNvSpPr>
            <a:spLocks noChangeArrowheads="1"/>
          </p:cNvSpPr>
          <p:nvPr/>
        </p:nvSpPr>
        <p:spPr bwMode="auto">
          <a:xfrm>
            <a:off x="697548" y="3187244"/>
            <a:ext cx="11612562" cy="14953829"/>
          </a:xfrm>
          <a:prstGeom prst="rect">
            <a:avLst/>
          </a:prstGeom>
          <a:noFill/>
          <a:ln w="9525">
            <a:noFill/>
            <a:miter lim="800000"/>
            <a:headEnd/>
            <a:tailEnd/>
          </a:ln>
        </p:spPr>
        <p:txBody>
          <a:bodyPr lIns="87368" tIns="43684" rIns="87368" bIns="43684" anchor="ctr">
            <a:spAutoFit/>
          </a:bodyPr>
          <a:lstStyle/>
          <a:p>
            <a:pPr algn="ctr" defTabSz="874713"/>
            <a:r>
              <a:rPr lang="en-US" sz="6600" b="1" dirty="0" smtClean="0">
                <a:effectLst>
                  <a:outerShdw blurRad="38100" dist="38100" dir="2700000" algn="tl">
                    <a:srgbClr val="000000">
                      <a:alpha val="43137"/>
                    </a:srgbClr>
                  </a:outerShdw>
                </a:effectLst>
                <a:latin typeface="Corbel" pitchFamily="34" charset="0"/>
                <a:ea typeface="Tahoma" pitchFamily="34" charset="0"/>
                <a:cs typeface="Tahoma" pitchFamily="34" charset="0"/>
              </a:rPr>
              <a:t>Background</a:t>
            </a:r>
          </a:p>
          <a:p>
            <a:pPr algn="ctr" defTabSz="874713"/>
            <a:endParaRPr lang="en-US" sz="3600" b="1" dirty="0" smtClean="0">
              <a:effectLst>
                <a:outerShdw blurRad="38100" dist="38100" dir="2700000" algn="tl">
                  <a:srgbClr val="000000">
                    <a:alpha val="43137"/>
                  </a:srgbClr>
                </a:outerShdw>
              </a:effectLst>
              <a:latin typeface="Corbel" pitchFamily="34" charset="0"/>
              <a:ea typeface="Tahoma" pitchFamily="34" charset="0"/>
              <a:cs typeface="Tahoma" pitchFamily="34" charset="0"/>
            </a:endParaRPr>
          </a:p>
          <a:p>
            <a:pPr algn="just" defTabSz="874713"/>
            <a:r>
              <a:rPr lang="en-US" sz="3600" dirty="0" smtClean="0"/>
              <a:t>Unlike inefficient filament based electric bulbs that create a large amount of excess heat or fluorescent light bulbs that also generate excess heat, solid state lighting is energy efficient. Solid state lighting is referred to as lighting that originates from the electroluminescence of various substances. Solid state lights are an attractive form of lighting as they are small, very resistant, use little electricity, and have a very long lifespan. However, one of the main problems of solid state lighting has been that it is difficult and expensive to create white light. In most solid state lighting devices, white color is achieved by combining red, green, and blue light. Creating red and green light is simple, but creating a bright blue light through electroluminescence is a complex and costly process. However, research has suggested that magnesium oxide nanocrystals are photoluminescent. These nanocrystals emit an intense blue light when they are excited by ultraviolet radiation. Therefore, MgO nanocrystals may be useful in solid state lighting to create the desired bright blue light. To date, adaptation of MgO nanocrystals as a lighting source has been impeded by the expensive process needed to create the material (i.e. chemical vapor deposition). Therefore a novel method of using microwave radiation to create MgO nanocrystals is desirable.</a:t>
            </a:r>
          </a:p>
          <a:p>
            <a:pPr algn="ctr" defTabSz="874713"/>
            <a:endParaRPr lang="en-US" sz="3600" b="1" dirty="0">
              <a:effectLst>
                <a:outerShdw blurRad="38100" dist="38100" dir="2700000" algn="tl">
                  <a:srgbClr val="000000">
                    <a:alpha val="43137"/>
                  </a:srgbClr>
                </a:outerShdw>
              </a:effectLst>
              <a:latin typeface="Corbel" pitchFamily="34" charset="0"/>
              <a:ea typeface="Tahoma" pitchFamily="34" charset="0"/>
              <a:cs typeface="Tahoma" pitchFamily="34" charset="0"/>
            </a:endParaRPr>
          </a:p>
        </p:txBody>
      </p:sp>
      <p:sp>
        <p:nvSpPr>
          <p:cNvPr id="2055" name="Rectangle 412"/>
          <p:cNvSpPr>
            <a:spLocks noChangeArrowheads="1"/>
          </p:cNvSpPr>
          <p:nvPr/>
        </p:nvSpPr>
        <p:spPr bwMode="auto">
          <a:xfrm>
            <a:off x="489585" y="17641226"/>
            <a:ext cx="11803062" cy="3319875"/>
          </a:xfrm>
          <a:prstGeom prst="rect">
            <a:avLst/>
          </a:prstGeom>
          <a:noFill/>
          <a:ln w="9525">
            <a:noFill/>
            <a:miter lim="800000"/>
            <a:headEnd/>
            <a:tailEnd/>
          </a:ln>
        </p:spPr>
        <p:txBody>
          <a:bodyPr lIns="87368" tIns="43684" rIns="87368" bIns="43684" anchor="ctr">
            <a:spAutoFit/>
          </a:bodyPr>
          <a:lstStyle/>
          <a:p>
            <a:pPr algn="ctr" defTabSz="874713">
              <a:defRPr/>
            </a:pPr>
            <a:r>
              <a:rPr lang="en-US" sz="6600" b="1" dirty="0">
                <a:effectLst>
                  <a:outerShdw blurRad="38100" dist="38100" dir="2700000" algn="tl">
                    <a:srgbClr val="000000">
                      <a:alpha val="43137"/>
                    </a:srgbClr>
                  </a:outerShdw>
                </a:effectLst>
                <a:latin typeface="Corbel" pitchFamily="34" charset="0"/>
                <a:cs typeface="Arial" pitchFamily="34" charset="0"/>
              </a:rPr>
              <a:t>Purpose</a:t>
            </a:r>
            <a:endParaRPr lang="en-US" sz="6600" dirty="0">
              <a:effectLst>
                <a:outerShdw blurRad="38100" dist="38100" dir="2700000" algn="tl">
                  <a:srgbClr val="000000">
                    <a:alpha val="43137"/>
                  </a:srgbClr>
                </a:outerShdw>
              </a:effectLst>
              <a:latin typeface="Corbel" pitchFamily="34" charset="0"/>
              <a:cs typeface="Arial" pitchFamily="34" charset="0"/>
            </a:endParaRPr>
          </a:p>
          <a:p>
            <a:pPr algn="just" defTabSz="874713">
              <a:defRPr/>
            </a:pPr>
            <a:r>
              <a:rPr lang="en-US" sz="3600" dirty="0" smtClean="0"/>
              <a:t>Conventional methods of creating magnesium oxide nanocrystals for solid state lighting are difficult, and energy inefficient. This project focuses on finding a simple, and low cost method to create these blue light emitting nanocrystals.</a:t>
            </a:r>
            <a:endParaRPr lang="en-US" sz="3600" dirty="0"/>
          </a:p>
        </p:txBody>
      </p:sp>
      <p:sp>
        <p:nvSpPr>
          <p:cNvPr id="2" name="Text Box 571"/>
          <p:cNvSpPr txBox="1">
            <a:spLocks noChangeArrowheads="1"/>
          </p:cNvSpPr>
          <p:nvPr/>
        </p:nvSpPr>
        <p:spPr bwMode="auto">
          <a:xfrm>
            <a:off x="39284494" y="27478444"/>
            <a:ext cx="11068466" cy="5539978"/>
          </a:xfrm>
          <a:prstGeom prst="rect">
            <a:avLst/>
          </a:prstGeom>
          <a:noFill/>
          <a:ln w="9525">
            <a:noFill/>
            <a:miter lim="800000"/>
            <a:headEnd/>
            <a:tailEnd/>
          </a:ln>
        </p:spPr>
        <p:txBody>
          <a:bodyPr wrap="square">
            <a:spAutoFit/>
          </a:bodyPr>
          <a:lstStyle/>
          <a:p>
            <a:pPr algn="ctr" defTabSz="874713"/>
            <a:r>
              <a:rPr lang="en-US" sz="6600" b="1" dirty="0">
                <a:effectLst>
                  <a:outerShdw blurRad="38100" dist="38100" dir="2700000" algn="tl">
                    <a:srgbClr val="000000">
                      <a:alpha val="43137"/>
                    </a:srgbClr>
                  </a:outerShdw>
                </a:effectLst>
                <a:latin typeface="Corbel" pitchFamily="34" charset="0"/>
              </a:rPr>
              <a:t>Conclusions</a:t>
            </a:r>
            <a:endParaRPr lang="en-US" sz="6600" b="1" dirty="0" smtClean="0">
              <a:effectLst>
                <a:outerShdw blurRad="38100" dist="38100" dir="2700000" algn="tl">
                  <a:srgbClr val="000000">
                    <a:alpha val="43137"/>
                  </a:srgbClr>
                </a:outerShdw>
              </a:effectLst>
              <a:latin typeface="Corbel" pitchFamily="34" charset="0"/>
            </a:endParaRPr>
          </a:p>
          <a:p>
            <a:pPr marL="411163" indent="-411163" algn="just" defTabSz="874713">
              <a:buFont typeface="Arial" pitchFamily="34" charset="0"/>
              <a:buChar char="•"/>
            </a:pPr>
            <a:r>
              <a:rPr lang="en-US" sz="3600" dirty="0" smtClean="0"/>
              <a:t>A novel method has been established to simply and easily create magnesium oxide nanocrystals from magnesium acetate, and ethylene glycol, using microwave irradiation.</a:t>
            </a:r>
          </a:p>
          <a:p>
            <a:pPr marL="411163" indent="-411163" algn="just" defTabSz="874713">
              <a:buFont typeface="Arial" pitchFamily="34" charset="0"/>
              <a:buChar char="•"/>
            </a:pPr>
            <a:r>
              <a:rPr lang="en-US" sz="3600" dirty="0" smtClean="0"/>
              <a:t>These MgO nanocrystals were found to exhibit a blue-light emission at 406 nm, with a maximum excitation wavelength of 337 nm.</a:t>
            </a:r>
          </a:p>
          <a:p>
            <a:pPr marL="411163" indent="-411163" algn="just" defTabSz="874713">
              <a:buFont typeface="Arial" pitchFamily="34" charset="0"/>
              <a:buChar char="•"/>
            </a:pPr>
            <a:r>
              <a:rPr lang="en-US" sz="3600" dirty="0" smtClean="0"/>
              <a:t>These results support my original hypothesis.</a:t>
            </a:r>
            <a:endParaRPr lang="en-US" sz="3600" dirty="0"/>
          </a:p>
        </p:txBody>
      </p:sp>
      <p:sp>
        <p:nvSpPr>
          <p:cNvPr id="2060" name="Rectangle 412"/>
          <p:cNvSpPr>
            <a:spLocks noChangeArrowheads="1"/>
          </p:cNvSpPr>
          <p:nvPr/>
        </p:nvSpPr>
        <p:spPr bwMode="auto">
          <a:xfrm>
            <a:off x="765840" y="21630810"/>
            <a:ext cx="11526808" cy="3873873"/>
          </a:xfrm>
          <a:prstGeom prst="rect">
            <a:avLst/>
          </a:prstGeom>
          <a:noFill/>
          <a:ln w="9525">
            <a:noFill/>
            <a:miter lim="800000"/>
            <a:headEnd/>
            <a:tailEnd/>
          </a:ln>
        </p:spPr>
        <p:txBody>
          <a:bodyPr wrap="square" lIns="87368" tIns="43684" rIns="87368" bIns="43684" anchor="ctr">
            <a:spAutoFit/>
          </a:bodyPr>
          <a:lstStyle/>
          <a:p>
            <a:pPr algn="ctr" defTabSz="874713"/>
            <a:r>
              <a:rPr lang="en-US" sz="6600" b="1" dirty="0" smtClean="0">
                <a:effectLst>
                  <a:outerShdw blurRad="38100" dist="38100" dir="2700000" algn="tl">
                    <a:srgbClr val="000000">
                      <a:alpha val="43137"/>
                    </a:srgbClr>
                  </a:outerShdw>
                </a:effectLst>
                <a:latin typeface="Corbel" pitchFamily="34" charset="0"/>
                <a:cs typeface="Arial" pitchFamily="34" charset="0"/>
              </a:rPr>
              <a:t>Hypothesis</a:t>
            </a:r>
          </a:p>
          <a:p>
            <a:pPr algn="just">
              <a:buNone/>
            </a:pPr>
            <a:r>
              <a:rPr lang="en-US" sz="3600" dirty="0" smtClean="0"/>
              <a:t>Research will reveal that magnesium oxide nanocrystals photoluminesce, producing a bright blue emission. These nanocrystals will be created in a single step process that is both simple, and energy efficient.</a:t>
            </a:r>
          </a:p>
          <a:p>
            <a:pPr algn="ctr" defTabSz="874713"/>
            <a:endParaRPr lang="en-US" sz="3600" b="1" dirty="0" smtClean="0">
              <a:effectLst>
                <a:outerShdw blurRad="38100" dist="38100" dir="2700000" algn="tl">
                  <a:srgbClr val="000000">
                    <a:alpha val="43137"/>
                  </a:srgbClr>
                </a:outerShdw>
              </a:effectLst>
              <a:latin typeface="Corbel" pitchFamily="34" charset="0"/>
              <a:cs typeface="Arial" pitchFamily="34" charset="0"/>
            </a:endParaRPr>
          </a:p>
        </p:txBody>
      </p:sp>
      <p:sp>
        <p:nvSpPr>
          <p:cNvPr id="2067" name="TextBox 55"/>
          <p:cNvSpPr txBox="1">
            <a:spLocks noChangeArrowheads="1"/>
          </p:cNvSpPr>
          <p:nvPr/>
        </p:nvSpPr>
        <p:spPr bwMode="auto">
          <a:xfrm>
            <a:off x="765840" y="25148943"/>
            <a:ext cx="11526808" cy="9217908"/>
          </a:xfrm>
          <a:prstGeom prst="rect">
            <a:avLst/>
          </a:prstGeom>
          <a:noFill/>
          <a:ln w="9525">
            <a:noFill/>
            <a:miter lim="800000"/>
            <a:headEnd/>
            <a:tailEnd/>
          </a:ln>
        </p:spPr>
        <p:txBody>
          <a:bodyPr wrap="square">
            <a:spAutoFit/>
          </a:bodyPr>
          <a:lstStyle/>
          <a:p>
            <a:pPr algn="ctr" defTabSz="874713"/>
            <a:r>
              <a:rPr lang="en-US" sz="6600" b="1" dirty="0" smtClean="0">
                <a:effectLst>
                  <a:outerShdw blurRad="38100" dist="38100" dir="2700000" algn="tl">
                    <a:srgbClr val="000000">
                      <a:alpha val="43137"/>
                    </a:srgbClr>
                  </a:outerShdw>
                </a:effectLst>
                <a:latin typeface="Corbel" pitchFamily="34" charset="0"/>
              </a:rPr>
              <a:t>Procedure</a:t>
            </a:r>
          </a:p>
          <a:p>
            <a:pPr marL="742950" lvl="0" indent="-742950">
              <a:buFont typeface="+mj-lt"/>
              <a:buAutoNum type="arabicPeriod"/>
            </a:pPr>
            <a:r>
              <a:rPr lang="en-US" sz="3600" dirty="0" smtClean="0"/>
              <a:t>100 mls of Ethylene Glycol (EG) was mixed with one gram of magnesium acetate</a:t>
            </a:r>
          </a:p>
          <a:p>
            <a:pPr marL="742950" lvl="0" indent="-742950">
              <a:buFont typeface="+mj-lt"/>
              <a:buAutoNum type="arabicPeriod"/>
            </a:pPr>
            <a:r>
              <a:rPr lang="en-US" sz="3600" dirty="0" smtClean="0"/>
              <a:t>The solution was stirred in a volumetric flask for about twenty minutes until the magnesium acetate had dissolved</a:t>
            </a:r>
          </a:p>
          <a:p>
            <a:pPr marL="742950" lvl="0" indent="-742950">
              <a:buFont typeface="+mj-lt"/>
              <a:buAutoNum type="arabicPeriod"/>
            </a:pPr>
            <a:r>
              <a:rPr lang="en-US" sz="3600" dirty="0" smtClean="0"/>
              <a:t>The solution was poured into a beaker and later placed in a household microwave for thirty minutes, creating Mg(OH)</a:t>
            </a:r>
            <a:r>
              <a:rPr lang="en-US" sz="3600" baseline="-25000" dirty="0" smtClean="0"/>
              <a:t>2</a:t>
            </a:r>
            <a:endParaRPr lang="en-US" sz="3600" dirty="0" smtClean="0"/>
          </a:p>
          <a:p>
            <a:pPr marL="742950" lvl="0" indent="-742950">
              <a:buFont typeface="+mj-lt"/>
              <a:buAutoNum type="arabicPeriod"/>
            </a:pPr>
            <a:r>
              <a:rPr lang="en-US" sz="3600" dirty="0" smtClean="0"/>
              <a:t>The Mg(OH)</a:t>
            </a:r>
            <a:r>
              <a:rPr lang="en-US" sz="3600" baseline="-25000" dirty="0" smtClean="0"/>
              <a:t>2</a:t>
            </a:r>
            <a:r>
              <a:rPr lang="en-US" sz="3600" dirty="0" smtClean="0"/>
              <a:t> in excess EG was then placed in a test tube and was heated with a Bunsen burner until the sample turned to powder, indicating that the Mg(OH)</a:t>
            </a:r>
            <a:r>
              <a:rPr lang="en-US" sz="3600" baseline="-25000" dirty="0" smtClean="0"/>
              <a:t>2</a:t>
            </a:r>
            <a:r>
              <a:rPr lang="en-US" sz="3600" dirty="0" smtClean="0"/>
              <a:t> had dehydrated into MgO</a:t>
            </a:r>
          </a:p>
          <a:p>
            <a:pPr marL="742950" lvl="0" indent="-742950">
              <a:buFont typeface="+mj-lt"/>
              <a:buAutoNum type="arabicPeriod"/>
            </a:pPr>
            <a:r>
              <a:rPr lang="en-US" sz="3600" dirty="0" smtClean="0"/>
              <a:t>A suspension of MgO in ethanol was created to analyze the photoluminescence of the suspension in a fluorometer</a:t>
            </a:r>
          </a:p>
          <a:p>
            <a:pPr marL="457200" indent="-457200" algn="just" defTabSz="874713">
              <a:buFont typeface="+mj-lt"/>
              <a:buAutoNum type="arabicPeriod"/>
            </a:pPr>
            <a:endParaRPr lang="en-US" dirty="0"/>
          </a:p>
        </p:txBody>
      </p:sp>
      <p:sp>
        <p:nvSpPr>
          <p:cNvPr id="69" name="Rectangle 530"/>
          <p:cNvSpPr>
            <a:spLocks noChangeArrowheads="1"/>
          </p:cNvSpPr>
          <p:nvPr/>
        </p:nvSpPr>
        <p:spPr bwMode="auto">
          <a:xfrm>
            <a:off x="39050278" y="3269699"/>
            <a:ext cx="11703050" cy="1103884"/>
          </a:xfrm>
          <a:prstGeom prst="rect">
            <a:avLst/>
          </a:prstGeom>
          <a:noFill/>
          <a:ln w="9525">
            <a:noFill/>
            <a:miter lim="800000"/>
            <a:headEnd/>
            <a:tailEnd/>
          </a:ln>
        </p:spPr>
        <p:txBody>
          <a:bodyPr lIns="87368" tIns="43684" rIns="87368" bIns="43684" anchor="ctr">
            <a:spAutoFit/>
          </a:bodyPr>
          <a:lstStyle/>
          <a:p>
            <a:pPr algn="ctr" defTabSz="874713"/>
            <a:r>
              <a:rPr lang="en-US" sz="6600" b="1" dirty="0" smtClean="0">
                <a:effectLst>
                  <a:outerShdw blurRad="38100" dist="38100" dir="2700000" algn="tl">
                    <a:srgbClr val="000000">
                      <a:alpha val="43137"/>
                    </a:srgbClr>
                  </a:outerShdw>
                </a:effectLst>
                <a:latin typeface="Corbel" pitchFamily="34" charset="0"/>
              </a:rPr>
              <a:t>Results</a:t>
            </a:r>
            <a:endParaRPr lang="en-US" sz="6600" b="1" dirty="0">
              <a:effectLst>
                <a:outerShdw blurRad="38100" dist="38100" dir="2700000" algn="tl">
                  <a:srgbClr val="000000">
                    <a:alpha val="43137"/>
                  </a:srgbClr>
                </a:outerShdw>
              </a:effectLst>
              <a:latin typeface="Corbel" pitchFamily="34" charset="0"/>
            </a:endParaRPr>
          </a:p>
        </p:txBody>
      </p:sp>
      <p:sp>
        <p:nvSpPr>
          <p:cNvPr id="70" name="TextBox 69"/>
          <p:cNvSpPr txBox="1"/>
          <p:nvPr/>
        </p:nvSpPr>
        <p:spPr>
          <a:xfrm>
            <a:off x="39195693" y="4239911"/>
            <a:ext cx="11328717" cy="23421796"/>
          </a:xfrm>
          <a:prstGeom prst="rect">
            <a:avLst/>
          </a:prstGeom>
          <a:noFill/>
        </p:spPr>
        <p:txBody>
          <a:bodyPr wrap="square" rtlCol="0">
            <a:spAutoFit/>
          </a:bodyPr>
          <a:lstStyle/>
          <a:p>
            <a:pPr algn="just"/>
            <a:r>
              <a:rPr lang="en-US" sz="3600" dirty="0" smtClean="0"/>
              <a:t>My research indicates that magnesium oxide nanocrystals can be synthesized in a simple, and less expensive method, relative to current means of synthesis (chemical vapor deposition). In this research, magnesium oxide nanocrystals can be formed by dehydrating the magnesium hydroxide nanocrystals created by exposing an ethylene glycol and sodium acetate solution to microwave radiation using a simple microwave oven. The successful creation of luminescent MgO nanocrystals was first confirmed by surface fluorescence spectroscopy.  Luminescent measurement of the crystals created form this novel approach exhibited a strong fluorescent emission at 406 nm, with a maximum emission at 337 nm.  A similar luminescent analysis of the magnesium acetate and ethylene glycol starting materials verified that the compounds did not fluoresce, and that a new entity had been created.  This data was supported with images of the MgO nanocrystals using scanning electron microscopy (SEM) and energy dispersive spectroscopy (EDS). Although the resolution on the SEM was too low to gather images of individual nanocrystals, a scan at x60k magnification reveals the presence of nanocrystal conglomerates (figure 8b). At x180 magnification, it is evident that these nanocrystal conglomerates have a crystalline shape (figure 7). SEM scans of MgO powder did not exhibit such properties. Scans of the MgO powder at x450 magnification reveal a conglomerate of spherically shaped particles (figure 10) instead of crystalline shapes. One of the smallest particles of the powder was found to be several microns in size (figure 11b). To support the presence of Mg in the nanocrystals examined by SEM, an energy dispersive spectroscopy (EDS) spectrum of the same crystal that is shown in figure 8b confirms the presence of magnesium.  These differences between commercial MgO powder and the new nanocrystalline solid provide strong evidence that MgO nanocrystals were synthesized.</a:t>
            </a:r>
          </a:p>
          <a:p>
            <a:pPr algn="just"/>
            <a:r>
              <a:rPr lang="en-US" sz="3600" dirty="0" smtClean="0"/>
              <a:t>This new method of efficiently, and easily synthesizing magnesium oxide nanocrystals has far reaching applications. These nanocrystals may be useful as solid-state lighting, and may be adaptable to increase the efficiency and resolution of TV and computer displays.</a:t>
            </a:r>
          </a:p>
          <a:p>
            <a:pPr algn="just"/>
            <a:endParaRPr lang="en-US" sz="4000" dirty="0"/>
          </a:p>
        </p:txBody>
      </p:sp>
      <p:pic>
        <p:nvPicPr>
          <p:cNvPr id="65" name="Picture 64"/>
          <p:cNvPicPr>
            <a:picLocks noChangeAspect="1"/>
          </p:cNvPicPr>
          <p:nvPr/>
        </p:nvPicPr>
        <p:blipFill>
          <a:blip r:embed="rId3" cstate="print"/>
          <a:stretch>
            <a:fillRect/>
          </a:stretch>
        </p:blipFill>
        <p:spPr>
          <a:xfrm>
            <a:off x="946147" y="34629607"/>
            <a:ext cx="4165600" cy="3832352"/>
          </a:xfrm>
          <a:prstGeom prst="rect">
            <a:avLst/>
          </a:prstGeom>
          <a:ln w="19050">
            <a:solidFill>
              <a:schemeClr val="bg1"/>
            </a:solidFill>
          </a:ln>
          <a:effectLst>
            <a:outerShdw blurRad="50800" dist="38100" dir="5400000" algn="t" rotWithShape="0">
              <a:prstClr val="black">
                <a:alpha val="40000"/>
              </a:prstClr>
            </a:outerShdw>
          </a:effectLst>
        </p:spPr>
      </p:pic>
      <p:sp>
        <p:nvSpPr>
          <p:cNvPr id="72" name="TextBox 71"/>
          <p:cNvSpPr txBox="1"/>
          <p:nvPr/>
        </p:nvSpPr>
        <p:spPr>
          <a:xfrm>
            <a:off x="17082030" y="16350606"/>
            <a:ext cx="4508639" cy="461665"/>
          </a:xfrm>
          <a:prstGeom prst="rect">
            <a:avLst/>
          </a:prstGeom>
          <a:noFill/>
        </p:spPr>
        <p:txBody>
          <a:bodyPr wrap="square" rtlCol="0">
            <a:spAutoFit/>
          </a:bodyPr>
          <a:lstStyle/>
          <a:p>
            <a:r>
              <a:rPr lang="en-US" sz="2400" b="1" dirty="0" smtClean="0"/>
              <a:t>Figure 3: Procedure Diagram</a:t>
            </a:r>
            <a:endParaRPr lang="en-US" sz="2400" b="1" dirty="0"/>
          </a:p>
        </p:txBody>
      </p:sp>
      <p:sp>
        <p:nvSpPr>
          <p:cNvPr id="73" name="TextBox 72"/>
          <p:cNvSpPr txBox="1"/>
          <p:nvPr/>
        </p:nvSpPr>
        <p:spPr>
          <a:xfrm>
            <a:off x="857277" y="38669974"/>
            <a:ext cx="4603892" cy="800219"/>
          </a:xfrm>
          <a:prstGeom prst="rect">
            <a:avLst/>
          </a:prstGeom>
          <a:noFill/>
        </p:spPr>
        <p:txBody>
          <a:bodyPr wrap="square" rtlCol="0">
            <a:spAutoFit/>
          </a:bodyPr>
          <a:lstStyle/>
          <a:p>
            <a:r>
              <a:rPr lang="en-US" b="1" dirty="0" smtClean="0"/>
              <a:t>Figure 1: Magnesium Oxide Nanocrystal powder</a:t>
            </a:r>
          </a:p>
        </p:txBody>
      </p:sp>
      <p:pic>
        <p:nvPicPr>
          <p:cNvPr id="74" name="Picture 5" descr="LS 55"/>
          <p:cNvPicPr>
            <a:picLocks noChangeAspect="1" noChangeArrowheads="1"/>
          </p:cNvPicPr>
          <p:nvPr/>
        </p:nvPicPr>
        <p:blipFill>
          <a:blip r:embed="rId4" cstate="print"/>
          <a:srcRect/>
          <a:stretch>
            <a:fillRect/>
          </a:stretch>
        </p:blipFill>
        <p:spPr bwMode="auto">
          <a:xfrm>
            <a:off x="6248400" y="34645600"/>
            <a:ext cx="5130800" cy="3832698"/>
          </a:xfrm>
          <a:prstGeom prst="rect">
            <a:avLst/>
          </a:prstGeom>
          <a:noFill/>
          <a:ln w="25400">
            <a:solidFill>
              <a:schemeClr val="tx1"/>
            </a:solidFill>
            <a:miter lim="800000"/>
            <a:headEnd/>
            <a:tailEnd/>
          </a:ln>
        </p:spPr>
      </p:pic>
      <p:sp>
        <p:nvSpPr>
          <p:cNvPr id="75" name="TextBox 74"/>
          <p:cNvSpPr txBox="1"/>
          <p:nvPr/>
        </p:nvSpPr>
        <p:spPr>
          <a:xfrm>
            <a:off x="6248400" y="38785800"/>
            <a:ext cx="5130800" cy="1154162"/>
          </a:xfrm>
          <a:prstGeom prst="rect">
            <a:avLst/>
          </a:prstGeom>
          <a:noFill/>
        </p:spPr>
        <p:txBody>
          <a:bodyPr wrap="square" rtlCol="0">
            <a:spAutoFit/>
          </a:bodyPr>
          <a:lstStyle/>
          <a:p>
            <a:r>
              <a:rPr lang="en-US" b="1" dirty="0" smtClean="0"/>
              <a:t>Figure 2: Perkin Elmer LS50B Luminescence Spectrometer used in this research</a:t>
            </a:r>
            <a:endParaRPr lang="en-US" b="1" dirty="0"/>
          </a:p>
        </p:txBody>
      </p:sp>
      <p:sp>
        <p:nvSpPr>
          <p:cNvPr id="77" name="TextBox 76"/>
          <p:cNvSpPr txBox="1"/>
          <p:nvPr/>
        </p:nvSpPr>
        <p:spPr>
          <a:xfrm>
            <a:off x="24529325" y="15987467"/>
            <a:ext cx="13553579" cy="1154162"/>
          </a:xfrm>
          <a:prstGeom prst="rect">
            <a:avLst/>
          </a:prstGeom>
          <a:noFill/>
        </p:spPr>
        <p:txBody>
          <a:bodyPr wrap="square" rtlCol="0">
            <a:spAutoFit/>
          </a:bodyPr>
          <a:lstStyle/>
          <a:p>
            <a:pPr marL="1143000" indent="-1143000"/>
            <a:r>
              <a:rPr lang="en-US" b="1" dirty="0" smtClean="0"/>
              <a:t>Figure 4: Front Surface Excitation and Emission Spectra of MgO nanocrystals.  Data collected by the student researcher at his school using a PerkinElmer LS50B luminescence spectrometer.  Scan speed = 500 nm/min, Excitation/Emission slits = 5 &amp; 5 nm, respectively.</a:t>
            </a:r>
            <a:endParaRPr lang="en-US" b="1" dirty="0"/>
          </a:p>
        </p:txBody>
      </p:sp>
      <p:sp>
        <p:nvSpPr>
          <p:cNvPr id="78" name="TextBox 77"/>
          <p:cNvSpPr txBox="1"/>
          <p:nvPr/>
        </p:nvSpPr>
        <p:spPr>
          <a:xfrm>
            <a:off x="23995755" y="15187248"/>
            <a:ext cx="8036819" cy="800219"/>
          </a:xfrm>
          <a:prstGeom prst="rect">
            <a:avLst/>
          </a:prstGeom>
          <a:noFill/>
        </p:spPr>
        <p:txBody>
          <a:bodyPr wrap="square" rtlCol="0">
            <a:spAutoFit/>
          </a:bodyPr>
          <a:lstStyle/>
          <a:p>
            <a:pPr marL="457200" indent="-457200">
              <a:buClr>
                <a:srgbClr val="008000"/>
              </a:buClr>
              <a:buFont typeface="Arial" pitchFamily="34" charset="0"/>
              <a:buChar char="•"/>
            </a:pPr>
            <a:r>
              <a:rPr lang="en-US" dirty="0" smtClean="0">
                <a:solidFill>
                  <a:srgbClr val="008000"/>
                </a:solidFill>
              </a:rPr>
              <a:t>Excitation spectrum with a 406 nm emission wavelength</a:t>
            </a:r>
          </a:p>
          <a:p>
            <a:pPr marL="457200" indent="-457200">
              <a:buClr>
                <a:srgbClr val="FF0000"/>
              </a:buClr>
              <a:buFont typeface="Arial" pitchFamily="34" charset="0"/>
              <a:buChar char="•"/>
            </a:pPr>
            <a:r>
              <a:rPr lang="en-US" dirty="0" smtClean="0">
                <a:solidFill>
                  <a:srgbClr val="FF0000"/>
                </a:solidFill>
              </a:rPr>
              <a:t>Emission spectrum with a 337 nm excitation wavelength</a:t>
            </a:r>
          </a:p>
        </p:txBody>
      </p:sp>
      <p:sp>
        <p:nvSpPr>
          <p:cNvPr id="79" name="TextBox 78"/>
          <p:cNvSpPr txBox="1"/>
          <p:nvPr/>
        </p:nvSpPr>
        <p:spPr>
          <a:xfrm>
            <a:off x="23926800" y="17838614"/>
            <a:ext cx="14198600" cy="1107996"/>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Corbel"/>
                <a:cs typeface="Corbel"/>
              </a:rPr>
              <a:t>Fluorometer Results</a:t>
            </a:r>
            <a:endParaRPr lang="en-US" sz="6600" b="1" dirty="0">
              <a:effectLst>
                <a:outerShdw blurRad="38100" dist="38100" dir="2700000" algn="tl">
                  <a:srgbClr val="000000">
                    <a:alpha val="43137"/>
                  </a:srgbClr>
                </a:outerShdw>
              </a:effectLst>
              <a:latin typeface="Corbel"/>
              <a:cs typeface="Corbel"/>
            </a:endParaRPr>
          </a:p>
        </p:txBody>
      </p:sp>
      <p:sp>
        <p:nvSpPr>
          <p:cNvPr id="80" name="TextBox 79"/>
          <p:cNvSpPr txBox="1"/>
          <p:nvPr/>
        </p:nvSpPr>
        <p:spPr>
          <a:xfrm>
            <a:off x="23698200" y="19057814"/>
            <a:ext cx="14401800" cy="5078313"/>
          </a:xfrm>
          <a:prstGeom prst="rect">
            <a:avLst/>
          </a:prstGeom>
          <a:noFill/>
        </p:spPr>
        <p:txBody>
          <a:bodyPr wrap="square" rtlCol="0">
            <a:spAutoFit/>
          </a:bodyPr>
          <a:lstStyle/>
          <a:p>
            <a:pPr algn="just"/>
            <a:r>
              <a:rPr lang="en-US" sz="3600" dirty="0" smtClean="0"/>
              <a:t>The excitation and emission spectra above confirm literature, which suggests that Magnesium Oxide emit a bright blue light when exposed to ultraviolet (UV) radiation. The fluorescent emission  spectrum (red curve) reveals a maximum emission wavelength of 406 nm (blue light) for the MgO nanocrystals when exposed to an excitation wavelength of 337 nm.  Conversely, the excitation spectrum of the MgO nanocrystals (green curve) indicate that the maximum (or optimal) excitation wavelength for the MgO nanocrystals is 337 nm.</a:t>
            </a:r>
          </a:p>
          <a:p>
            <a:endParaRPr lang="en-US" sz="3600" dirty="0"/>
          </a:p>
        </p:txBody>
      </p:sp>
      <p:sp>
        <p:nvSpPr>
          <p:cNvPr id="89" name="TextBox 88"/>
          <p:cNvSpPr txBox="1"/>
          <p:nvPr/>
        </p:nvSpPr>
        <p:spPr>
          <a:xfrm>
            <a:off x="15443200" y="17348200"/>
            <a:ext cx="5867400" cy="2123658"/>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Corbel"/>
                <a:cs typeface="Corbel"/>
              </a:rPr>
              <a:t>Fluorescence Images</a:t>
            </a:r>
            <a:endParaRPr lang="en-US" sz="6600" b="1" dirty="0">
              <a:effectLst>
                <a:outerShdw blurRad="38100" dist="38100" dir="2700000" algn="tl">
                  <a:srgbClr val="000000">
                    <a:alpha val="43137"/>
                  </a:srgbClr>
                </a:outerShdw>
              </a:effectLst>
              <a:latin typeface="Corbel"/>
              <a:cs typeface="Corbel"/>
            </a:endParaRPr>
          </a:p>
        </p:txBody>
      </p:sp>
      <p:pic>
        <p:nvPicPr>
          <p:cNvPr id="90" name="Picture 2"/>
          <p:cNvPicPr>
            <a:picLocks noChangeAspect="1" noChangeArrowheads="1"/>
          </p:cNvPicPr>
          <p:nvPr/>
        </p:nvPicPr>
        <p:blipFill>
          <a:blip r:embed="rId5" cstate="print"/>
          <a:srcRect l="3376" t="17722" r="5485" b="15190"/>
          <a:stretch>
            <a:fillRect/>
          </a:stretch>
        </p:blipFill>
        <p:spPr bwMode="auto">
          <a:xfrm>
            <a:off x="14020800" y="19710400"/>
            <a:ext cx="4114800" cy="4038600"/>
          </a:xfrm>
          <a:prstGeom prst="rect">
            <a:avLst/>
          </a:prstGeom>
          <a:noFill/>
          <a:ln w="22225">
            <a:solidFill>
              <a:schemeClr val="tx1"/>
            </a:solidFill>
            <a:miter lim="800000"/>
            <a:headEnd/>
            <a:tailEnd/>
          </a:ln>
          <a:effectLst>
            <a:outerShdw blurRad="50800" dist="38100" dir="5400000" algn="t" rotWithShape="0">
              <a:prstClr val="black">
                <a:alpha val="40000"/>
              </a:prstClr>
            </a:outerShdw>
          </a:effectLst>
        </p:spPr>
      </p:pic>
      <p:pic>
        <p:nvPicPr>
          <p:cNvPr id="91" name="Picture 2"/>
          <p:cNvPicPr>
            <a:picLocks noChangeAspect="1" noChangeArrowheads="1"/>
          </p:cNvPicPr>
          <p:nvPr/>
        </p:nvPicPr>
        <p:blipFill>
          <a:blip r:embed="rId6" cstate="print"/>
          <a:srcRect l="7143" t="10714" r="14286" b="12838"/>
          <a:stretch>
            <a:fillRect/>
          </a:stretch>
        </p:blipFill>
        <p:spPr bwMode="auto">
          <a:xfrm>
            <a:off x="18872200" y="19698730"/>
            <a:ext cx="3860800" cy="4053016"/>
          </a:xfrm>
          <a:prstGeom prst="rect">
            <a:avLst/>
          </a:prstGeom>
          <a:noFill/>
          <a:ln w="22225">
            <a:solidFill>
              <a:schemeClr val="tx1"/>
            </a:solidFill>
            <a:miter lim="800000"/>
            <a:headEnd/>
            <a:tailEnd/>
          </a:ln>
          <a:effectLst>
            <a:outerShdw blurRad="50800" dist="38100" dir="5400000" algn="t" rotWithShape="0">
              <a:prstClr val="black">
                <a:alpha val="40000"/>
              </a:prstClr>
            </a:outerShdw>
          </a:effectLst>
        </p:spPr>
      </p:pic>
      <p:pic>
        <p:nvPicPr>
          <p:cNvPr id="93" name="Picture 92"/>
          <p:cNvPicPr>
            <a:picLocks/>
          </p:cNvPicPr>
          <p:nvPr/>
        </p:nvPicPr>
        <p:blipFill>
          <a:blip r:embed="rId7" cstate="print"/>
          <a:stretch>
            <a:fillRect/>
          </a:stretch>
        </p:blipFill>
        <p:spPr>
          <a:xfrm>
            <a:off x="29390477" y="33256083"/>
            <a:ext cx="8833104" cy="6528816"/>
          </a:xfrm>
          <a:prstGeom prst="rect">
            <a:avLst/>
          </a:prstGeom>
          <a:ln w="31750">
            <a:solidFill>
              <a:schemeClr val="bg1"/>
            </a:solidFill>
          </a:ln>
          <a:effectLst>
            <a:outerShdw blurRad="50800" dist="38100" dir="5400000" algn="t" rotWithShape="0">
              <a:prstClr val="black">
                <a:alpha val="40000"/>
              </a:prstClr>
            </a:outerShdw>
          </a:effectLst>
        </p:spPr>
      </p:pic>
      <p:pic>
        <p:nvPicPr>
          <p:cNvPr id="94" name="Picture 93"/>
          <p:cNvPicPr>
            <a:picLocks/>
          </p:cNvPicPr>
          <p:nvPr/>
        </p:nvPicPr>
        <p:blipFill>
          <a:blip r:embed="rId8" cstate="print"/>
          <a:stretch>
            <a:fillRect/>
          </a:stretch>
        </p:blipFill>
        <p:spPr>
          <a:xfrm>
            <a:off x="25770390" y="30401285"/>
            <a:ext cx="7068312" cy="5248656"/>
          </a:xfrm>
          <a:prstGeom prst="rect">
            <a:avLst/>
          </a:prstGeom>
          <a:ln w="31750">
            <a:solidFill>
              <a:schemeClr val="bg1"/>
            </a:solidFill>
          </a:ln>
          <a:effectLst>
            <a:outerShdw blurRad="50800" dist="38100" dir="5400000" algn="t" rotWithShape="0">
              <a:prstClr val="black">
                <a:alpha val="40000"/>
              </a:prstClr>
            </a:outerShdw>
          </a:effectLst>
        </p:spPr>
      </p:pic>
      <p:pic>
        <p:nvPicPr>
          <p:cNvPr id="95" name="Picture 94"/>
          <p:cNvPicPr>
            <a:picLocks/>
          </p:cNvPicPr>
          <p:nvPr/>
        </p:nvPicPr>
        <p:blipFill>
          <a:blip r:embed="rId9" cstate="print"/>
          <a:stretch>
            <a:fillRect/>
          </a:stretch>
        </p:blipFill>
        <p:spPr>
          <a:xfrm>
            <a:off x="31396607" y="25542363"/>
            <a:ext cx="6153912" cy="4379976"/>
          </a:xfrm>
          <a:prstGeom prst="rect">
            <a:avLst/>
          </a:prstGeom>
          <a:ln w="22225">
            <a:solidFill>
              <a:schemeClr val="bg1"/>
            </a:solidFill>
          </a:ln>
          <a:effectLst>
            <a:outerShdw blurRad="50800" dist="38100" dir="5400000" algn="t" rotWithShape="0">
              <a:prstClr val="black">
                <a:alpha val="40000"/>
              </a:prstClr>
            </a:outerShdw>
          </a:effectLst>
        </p:spPr>
      </p:pic>
      <p:pic>
        <p:nvPicPr>
          <p:cNvPr id="96" name="Picture 95"/>
          <p:cNvPicPr>
            <a:picLocks noChangeAspect="1"/>
          </p:cNvPicPr>
          <p:nvPr/>
        </p:nvPicPr>
        <p:blipFill>
          <a:blip r:embed="rId10" cstate="print"/>
          <a:stretch>
            <a:fillRect/>
          </a:stretch>
        </p:blipFill>
        <p:spPr>
          <a:xfrm>
            <a:off x="13239301" y="33023614"/>
            <a:ext cx="8837669" cy="6531724"/>
          </a:xfrm>
          <a:prstGeom prst="rect">
            <a:avLst/>
          </a:prstGeom>
          <a:ln w="31750">
            <a:solidFill>
              <a:schemeClr val="bg1"/>
            </a:solidFill>
          </a:ln>
          <a:effectLst>
            <a:outerShdw blurRad="50800" dist="38100" dir="5400000" algn="t" rotWithShape="0">
              <a:prstClr val="black">
                <a:alpha val="40000"/>
              </a:prstClr>
            </a:outerShdw>
          </a:effectLst>
        </p:spPr>
      </p:pic>
      <p:pic>
        <p:nvPicPr>
          <p:cNvPr id="97" name="Picture 96"/>
          <p:cNvPicPr>
            <a:picLocks noChangeAspect="1"/>
          </p:cNvPicPr>
          <p:nvPr/>
        </p:nvPicPr>
        <p:blipFill>
          <a:blip r:embed="rId11" cstate="print"/>
          <a:stretch>
            <a:fillRect/>
          </a:stretch>
        </p:blipFill>
        <p:spPr>
          <a:xfrm>
            <a:off x="18437794" y="30392800"/>
            <a:ext cx="7065541" cy="5249184"/>
          </a:xfrm>
          <a:prstGeom prst="rect">
            <a:avLst/>
          </a:prstGeom>
          <a:ln w="31750">
            <a:solidFill>
              <a:schemeClr val="bg1"/>
            </a:solidFill>
          </a:ln>
          <a:effectLst>
            <a:outerShdw blurRad="50800" dist="38100" dir="5400000" algn="t" rotWithShape="0">
              <a:prstClr val="black">
                <a:alpha val="40000"/>
              </a:prstClr>
            </a:outerShdw>
          </a:effectLst>
        </p:spPr>
      </p:pic>
      <p:pic>
        <p:nvPicPr>
          <p:cNvPr id="98" name="Picture 97"/>
          <p:cNvPicPr>
            <a:picLocks noChangeAspect="1"/>
          </p:cNvPicPr>
          <p:nvPr/>
        </p:nvPicPr>
        <p:blipFill>
          <a:blip r:embed="rId12" cstate="print"/>
          <a:stretch>
            <a:fillRect/>
          </a:stretch>
        </p:blipFill>
        <p:spPr>
          <a:xfrm>
            <a:off x="14165325" y="25693518"/>
            <a:ext cx="6152219" cy="4375766"/>
          </a:xfrm>
          <a:prstGeom prst="rect">
            <a:avLst/>
          </a:prstGeom>
          <a:ln w="19050">
            <a:solidFill>
              <a:schemeClr val="bg1"/>
            </a:solidFill>
          </a:ln>
          <a:effectLst>
            <a:outerShdw blurRad="50800" dist="38100" dir="5400000" algn="t" rotWithShape="0">
              <a:prstClr val="black">
                <a:alpha val="40000"/>
              </a:prstClr>
            </a:outerShdw>
          </a:effectLst>
        </p:spPr>
      </p:pic>
      <p:cxnSp>
        <p:nvCxnSpPr>
          <p:cNvPr id="100" name="Straight Arrow Connector 99"/>
          <p:cNvCxnSpPr/>
          <p:nvPr/>
        </p:nvCxnSpPr>
        <p:spPr bwMode="auto">
          <a:xfrm rot="16200000" flipH="1">
            <a:off x="30946355" y="33866379"/>
            <a:ext cx="2719768" cy="2699473"/>
          </a:xfrm>
          <a:prstGeom prst="straightConnector1">
            <a:avLst/>
          </a:prstGeom>
          <a:ln w="66675">
            <a:solidFill>
              <a:srgbClr val="FF0000"/>
            </a:solidFill>
            <a:headEnd type="none" w="med" len="med"/>
            <a:tailEnd type="arrow"/>
          </a:ln>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102" name="Straight Arrow Connector 101"/>
          <p:cNvCxnSpPr/>
          <p:nvPr/>
        </p:nvCxnSpPr>
        <p:spPr bwMode="auto">
          <a:xfrm rot="5400000">
            <a:off x="17228526" y="35413950"/>
            <a:ext cx="3733800" cy="1511300"/>
          </a:xfrm>
          <a:prstGeom prst="straightConnector1">
            <a:avLst/>
          </a:prstGeom>
          <a:ln w="66675">
            <a:solidFill>
              <a:srgbClr val="FF0000"/>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39271328" y="33927574"/>
            <a:ext cx="11138782" cy="4431983"/>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Corbel"/>
                <a:cs typeface="Corbel"/>
              </a:rPr>
              <a:t>Future Work</a:t>
            </a:r>
          </a:p>
          <a:p>
            <a:pPr marL="742950" indent="-742950">
              <a:buFont typeface="Arial" pitchFamily="34" charset="0"/>
              <a:buChar char="•"/>
            </a:pPr>
            <a:r>
              <a:rPr lang="en-US" sz="3600" dirty="0" smtClean="0"/>
              <a:t>Future work would consist of making the magnesium oxide particles electroluminesce.</a:t>
            </a:r>
          </a:p>
          <a:p>
            <a:pPr marL="742950" indent="-742950">
              <a:buFont typeface="Arial" pitchFamily="34" charset="0"/>
              <a:buChar char="•"/>
            </a:pPr>
            <a:r>
              <a:rPr lang="en-US" sz="3600" dirty="0" smtClean="0"/>
              <a:t>Once electroluminescence of Magnesium Oxide nanocrystals is achieved, a system to use MgO nanocrystals in solid state lighting will be implemented.</a:t>
            </a:r>
            <a:endParaRPr lang="en-US" sz="3600" dirty="0"/>
          </a:p>
        </p:txBody>
      </p:sp>
      <p:grpSp>
        <p:nvGrpSpPr>
          <p:cNvPr id="38" name="Group 37"/>
          <p:cNvGrpSpPr/>
          <p:nvPr/>
        </p:nvGrpSpPr>
        <p:grpSpPr>
          <a:xfrm>
            <a:off x="13448359" y="4568127"/>
            <a:ext cx="10620187" cy="11712653"/>
            <a:chOff x="13518697" y="4568127"/>
            <a:chExt cx="10620187" cy="11712653"/>
          </a:xfrm>
        </p:grpSpPr>
        <p:pic>
          <p:nvPicPr>
            <p:cNvPr id="71" name="Picture 70" descr="Picture 6.png"/>
            <p:cNvPicPr>
              <a:picLocks noChangeAspect="1"/>
            </p:cNvPicPr>
            <p:nvPr/>
          </p:nvPicPr>
          <p:blipFill>
            <a:blip r:embed="rId13" cstate="print"/>
            <a:stretch>
              <a:fillRect/>
            </a:stretch>
          </p:blipFill>
          <p:spPr>
            <a:xfrm>
              <a:off x="13518697" y="4568127"/>
              <a:ext cx="10620187" cy="11712653"/>
            </a:xfrm>
            <a:prstGeom prst="rect">
              <a:avLst/>
            </a:prstGeom>
            <a:ln w="22225">
              <a:noFill/>
            </a:ln>
          </p:spPr>
        </p:pic>
        <p:sp>
          <p:nvSpPr>
            <p:cNvPr id="37" name="Rectangle 36"/>
            <p:cNvSpPr/>
            <p:nvPr/>
          </p:nvSpPr>
          <p:spPr bwMode="auto">
            <a:xfrm>
              <a:off x="13627100" y="4568127"/>
              <a:ext cx="9917595" cy="11700692"/>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4713" rtl="0" eaLnBrk="0" fontAlgn="base" latinLnBrk="0" hangingPunct="0">
                <a:lnSpc>
                  <a:spcPct val="100000"/>
                </a:lnSpc>
                <a:spcBef>
                  <a:spcPct val="0"/>
                </a:spcBef>
                <a:spcAft>
                  <a:spcPct val="0"/>
                </a:spcAft>
                <a:buClrTx/>
                <a:buSzTx/>
                <a:buFontTx/>
                <a:buNone/>
                <a:tabLst/>
              </a:pPr>
              <a:endParaRPr kumimoji="0" lang="en-US" sz="2300" b="0" i="0" u="none" strike="noStrike" cap="none" normalizeH="0" baseline="0" dirty="0" smtClean="0">
                <a:ln>
                  <a:noFill/>
                </a:ln>
                <a:solidFill>
                  <a:schemeClr val="tx1"/>
                </a:solidFill>
                <a:effectLst/>
                <a:latin typeface="Times New Roman" pitchFamily="18" charset="0"/>
              </a:endParaRPr>
            </a:p>
          </p:txBody>
        </p:sp>
      </p:grpSp>
      <p:pic>
        <p:nvPicPr>
          <p:cNvPr id="76" name="Picture 4"/>
          <p:cNvPicPr>
            <a:picLocks noChangeAspect="1" noChangeArrowheads="1"/>
          </p:cNvPicPr>
          <p:nvPr/>
        </p:nvPicPr>
        <p:blipFill>
          <a:blip r:embed="rId14" cstate="print"/>
          <a:srcRect/>
          <a:stretch>
            <a:fillRect/>
          </a:stretch>
        </p:blipFill>
        <p:spPr bwMode="auto">
          <a:xfrm>
            <a:off x="23530043" y="4570048"/>
            <a:ext cx="14929061" cy="10566400"/>
          </a:xfrm>
          <a:prstGeom prst="rect">
            <a:avLst/>
          </a:prstGeom>
          <a:solidFill>
            <a:schemeClr val="bg1"/>
          </a:solidFill>
          <a:ln w="9525">
            <a:noFill/>
            <a:miter lim="800000"/>
            <a:headEnd/>
            <a:tailEnd/>
          </a:ln>
          <a:effectLst/>
        </p:spPr>
      </p:pic>
      <p:pic>
        <p:nvPicPr>
          <p:cNvPr id="1026" name="Picture 2"/>
          <p:cNvPicPr>
            <a:picLocks noChangeAspect="1" noChangeArrowheads="1"/>
          </p:cNvPicPr>
          <p:nvPr/>
        </p:nvPicPr>
        <p:blipFill>
          <a:blip r:embed="rId15" cstate="print"/>
          <a:srcRect l="2902" t="4979" r="4188"/>
          <a:stretch>
            <a:fillRect/>
          </a:stretch>
        </p:blipFill>
        <p:spPr bwMode="auto">
          <a:xfrm>
            <a:off x="22148081" y="25693518"/>
            <a:ext cx="6429156" cy="3945098"/>
          </a:xfrm>
          <a:prstGeom prst="rect">
            <a:avLst/>
          </a:prstGeom>
          <a:noFill/>
          <a:ln w="9525">
            <a:noFill/>
            <a:miter lim="800000"/>
            <a:headEnd/>
            <a:tailEnd/>
          </a:ln>
        </p:spPr>
      </p:pic>
      <p:sp>
        <p:nvSpPr>
          <p:cNvPr id="92" name="TextBox 91"/>
          <p:cNvSpPr txBox="1"/>
          <p:nvPr/>
        </p:nvSpPr>
        <p:spPr>
          <a:xfrm>
            <a:off x="13627100" y="24733250"/>
            <a:ext cx="24587200" cy="1107996"/>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Corbel"/>
                <a:cs typeface="Corbel"/>
              </a:rPr>
              <a:t>Scanning Electron Microscopy</a:t>
            </a:r>
            <a:endParaRPr lang="en-US" sz="6600" b="1" dirty="0">
              <a:effectLst>
                <a:outerShdw blurRad="38100" dist="38100" dir="2700000" algn="tl">
                  <a:srgbClr val="000000">
                    <a:alpha val="43137"/>
                  </a:srgbClr>
                </a:outerShdw>
              </a:effectLst>
              <a:latin typeface="Corbel"/>
              <a:cs typeface="Corbel"/>
            </a:endParaRPr>
          </a:p>
        </p:txBody>
      </p:sp>
      <p:sp>
        <p:nvSpPr>
          <p:cNvPr id="42" name="TextBox 41"/>
          <p:cNvSpPr txBox="1"/>
          <p:nvPr/>
        </p:nvSpPr>
        <p:spPr>
          <a:xfrm>
            <a:off x="13677900" y="23983950"/>
            <a:ext cx="4851400" cy="1154162"/>
          </a:xfrm>
          <a:prstGeom prst="rect">
            <a:avLst/>
          </a:prstGeom>
          <a:noFill/>
        </p:spPr>
        <p:txBody>
          <a:bodyPr wrap="square" rtlCol="0">
            <a:spAutoFit/>
          </a:bodyPr>
          <a:lstStyle/>
          <a:p>
            <a:r>
              <a:rPr lang="en-US" b="1" dirty="0" smtClean="0"/>
              <a:t>Figure 5: Fluorescence of a drop of MgO nanocrystal suspension in ethanol on a white substrate</a:t>
            </a:r>
            <a:endParaRPr lang="en-US" b="1" dirty="0"/>
          </a:p>
        </p:txBody>
      </p:sp>
      <p:sp>
        <p:nvSpPr>
          <p:cNvPr id="43" name="TextBox 42"/>
          <p:cNvSpPr txBox="1"/>
          <p:nvPr/>
        </p:nvSpPr>
        <p:spPr>
          <a:xfrm>
            <a:off x="18529300" y="23983950"/>
            <a:ext cx="4559300" cy="800219"/>
          </a:xfrm>
          <a:prstGeom prst="rect">
            <a:avLst/>
          </a:prstGeom>
          <a:noFill/>
        </p:spPr>
        <p:txBody>
          <a:bodyPr wrap="square" rtlCol="0">
            <a:spAutoFit/>
          </a:bodyPr>
          <a:lstStyle/>
          <a:p>
            <a:r>
              <a:rPr lang="en-US" b="1" dirty="0" smtClean="0"/>
              <a:t>Figure 6: Fluorescence of a MgO nanocrystal coated glass vial</a:t>
            </a:r>
            <a:endParaRPr lang="en-US" b="1" dirty="0"/>
          </a:p>
        </p:txBody>
      </p:sp>
      <p:sp>
        <p:nvSpPr>
          <p:cNvPr id="44" name="TextBox 43"/>
          <p:cNvSpPr txBox="1"/>
          <p:nvPr/>
        </p:nvSpPr>
        <p:spPr>
          <a:xfrm>
            <a:off x="22148081" y="29638616"/>
            <a:ext cx="6429156" cy="446276"/>
          </a:xfrm>
          <a:prstGeom prst="rect">
            <a:avLst/>
          </a:prstGeom>
          <a:noFill/>
        </p:spPr>
        <p:txBody>
          <a:bodyPr wrap="square" rtlCol="0">
            <a:spAutoFit/>
          </a:bodyPr>
          <a:lstStyle/>
          <a:p>
            <a:pPr algn="ctr"/>
            <a:r>
              <a:rPr lang="en-US" b="1" dirty="0" smtClean="0"/>
              <a:t>Figure 9: EDS Spectrum of MgO nanocrystals </a:t>
            </a:r>
            <a:endParaRPr lang="en-US" b="1" dirty="0"/>
          </a:p>
        </p:txBody>
      </p:sp>
      <p:sp>
        <p:nvSpPr>
          <p:cNvPr id="45" name="TextBox 44"/>
          <p:cNvSpPr txBox="1"/>
          <p:nvPr/>
        </p:nvSpPr>
        <p:spPr>
          <a:xfrm>
            <a:off x="13448359" y="30392800"/>
            <a:ext cx="4687241" cy="800219"/>
          </a:xfrm>
          <a:prstGeom prst="rect">
            <a:avLst/>
          </a:prstGeom>
          <a:noFill/>
        </p:spPr>
        <p:txBody>
          <a:bodyPr wrap="square" rtlCol="0">
            <a:spAutoFit/>
          </a:bodyPr>
          <a:lstStyle/>
          <a:p>
            <a:r>
              <a:rPr lang="en-US" b="1" dirty="0" smtClean="0"/>
              <a:t>Figure 7: Image of MgO nanocrystals at x180 magnification</a:t>
            </a:r>
            <a:endParaRPr lang="en-US" b="1" dirty="0"/>
          </a:p>
        </p:txBody>
      </p:sp>
      <p:sp>
        <p:nvSpPr>
          <p:cNvPr id="46" name="TextBox 45"/>
          <p:cNvSpPr txBox="1"/>
          <p:nvPr/>
        </p:nvSpPr>
        <p:spPr>
          <a:xfrm>
            <a:off x="13239415" y="39100117"/>
            <a:ext cx="584939" cy="446276"/>
          </a:xfrm>
          <a:prstGeom prst="rect">
            <a:avLst/>
          </a:prstGeom>
          <a:solidFill>
            <a:schemeClr val="bg1">
              <a:alpha val="62000"/>
            </a:schemeClr>
          </a:solidFill>
        </p:spPr>
        <p:txBody>
          <a:bodyPr wrap="square" rtlCol="0">
            <a:spAutoFit/>
          </a:bodyPr>
          <a:lstStyle/>
          <a:p>
            <a:pPr algn="ctr"/>
            <a:r>
              <a:rPr lang="en-US" b="1" dirty="0" smtClean="0"/>
              <a:t>(a) </a:t>
            </a:r>
            <a:endParaRPr lang="en-US" b="1" dirty="0"/>
          </a:p>
        </p:txBody>
      </p:sp>
      <p:sp>
        <p:nvSpPr>
          <p:cNvPr id="47" name="TextBox 46"/>
          <p:cNvSpPr txBox="1"/>
          <p:nvPr/>
        </p:nvSpPr>
        <p:spPr>
          <a:xfrm>
            <a:off x="18437794" y="35223450"/>
            <a:ext cx="575082" cy="446276"/>
          </a:xfrm>
          <a:prstGeom prst="rect">
            <a:avLst/>
          </a:prstGeom>
          <a:solidFill>
            <a:schemeClr val="bg1">
              <a:alpha val="61000"/>
            </a:schemeClr>
          </a:solidFill>
        </p:spPr>
        <p:txBody>
          <a:bodyPr wrap="square" rtlCol="0">
            <a:spAutoFit/>
          </a:bodyPr>
          <a:lstStyle/>
          <a:p>
            <a:r>
              <a:rPr lang="en-US" b="1" dirty="0" smtClean="0"/>
              <a:t>(b)</a:t>
            </a:r>
            <a:endParaRPr lang="en-US" b="1" dirty="0"/>
          </a:p>
        </p:txBody>
      </p:sp>
      <p:sp>
        <p:nvSpPr>
          <p:cNvPr id="48" name="TextBox 47"/>
          <p:cNvSpPr txBox="1"/>
          <p:nvPr/>
        </p:nvSpPr>
        <p:spPr>
          <a:xfrm>
            <a:off x="22288757" y="35822126"/>
            <a:ext cx="3214578" cy="2569934"/>
          </a:xfrm>
          <a:prstGeom prst="rect">
            <a:avLst/>
          </a:prstGeom>
          <a:noFill/>
        </p:spPr>
        <p:txBody>
          <a:bodyPr wrap="square" rtlCol="0">
            <a:spAutoFit/>
          </a:bodyPr>
          <a:lstStyle/>
          <a:p>
            <a:pPr algn="just"/>
            <a:r>
              <a:rPr lang="en-US" b="1" dirty="0" smtClean="0"/>
              <a:t>Figure 8a: Image of MgO nanocrystals at x180 magnification</a:t>
            </a:r>
          </a:p>
          <a:p>
            <a:pPr algn="just"/>
            <a:endParaRPr lang="en-US" b="1" dirty="0" smtClean="0"/>
          </a:p>
          <a:p>
            <a:pPr algn="just"/>
            <a:r>
              <a:rPr lang="en-US" b="1" dirty="0" smtClean="0"/>
              <a:t>Figure 8b: Zoom of MgO nanocrystal at x60k magnification</a:t>
            </a:r>
            <a:endParaRPr lang="en-US" b="1" dirty="0"/>
          </a:p>
        </p:txBody>
      </p:sp>
      <p:sp>
        <p:nvSpPr>
          <p:cNvPr id="49" name="TextBox 48"/>
          <p:cNvSpPr txBox="1"/>
          <p:nvPr/>
        </p:nvSpPr>
        <p:spPr>
          <a:xfrm>
            <a:off x="25744711" y="35195708"/>
            <a:ext cx="634443" cy="446276"/>
          </a:xfrm>
          <a:prstGeom prst="rect">
            <a:avLst/>
          </a:prstGeom>
          <a:solidFill>
            <a:schemeClr val="bg1">
              <a:alpha val="59000"/>
            </a:schemeClr>
          </a:solidFill>
        </p:spPr>
        <p:txBody>
          <a:bodyPr wrap="square" rtlCol="0">
            <a:spAutoFit/>
          </a:bodyPr>
          <a:lstStyle/>
          <a:p>
            <a:pPr algn="ctr"/>
            <a:r>
              <a:rPr lang="en-US" b="1" dirty="0" smtClean="0"/>
              <a:t>(b)</a:t>
            </a:r>
          </a:p>
        </p:txBody>
      </p:sp>
      <p:sp>
        <p:nvSpPr>
          <p:cNvPr id="50" name="TextBox 49"/>
          <p:cNvSpPr txBox="1"/>
          <p:nvPr/>
        </p:nvSpPr>
        <p:spPr>
          <a:xfrm>
            <a:off x="29390477" y="39328717"/>
            <a:ext cx="544399" cy="446276"/>
          </a:xfrm>
          <a:prstGeom prst="rect">
            <a:avLst/>
          </a:prstGeom>
          <a:solidFill>
            <a:schemeClr val="bg1">
              <a:alpha val="61000"/>
            </a:schemeClr>
          </a:solidFill>
        </p:spPr>
        <p:txBody>
          <a:bodyPr wrap="square" rtlCol="0">
            <a:spAutoFit/>
          </a:bodyPr>
          <a:lstStyle/>
          <a:p>
            <a:r>
              <a:rPr lang="en-US" dirty="0" smtClean="0"/>
              <a:t>(a)</a:t>
            </a:r>
            <a:endParaRPr lang="en-US" dirty="0"/>
          </a:p>
        </p:txBody>
      </p:sp>
      <p:sp>
        <p:nvSpPr>
          <p:cNvPr id="52" name="TextBox 51"/>
          <p:cNvSpPr txBox="1"/>
          <p:nvPr/>
        </p:nvSpPr>
        <p:spPr>
          <a:xfrm>
            <a:off x="25744711" y="35822126"/>
            <a:ext cx="3390065" cy="2569934"/>
          </a:xfrm>
          <a:prstGeom prst="rect">
            <a:avLst/>
          </a:prstGeom>
          <a:noFill/>
        </p:spPr>
        <p:txBody>
          <a:bodyPr wrap="square" rtlCol="0">
            <a:spAutoFit/>
          </a:bodyPr>
          <a:lstStyle/>
          <a:p>
            <a:pPr algn="just"/>
            <a:r>
              <a:rPr lang="en-US" b="1" dirty="0" smtClean="0"/>
              <a:t>Figure 11a: Image of MgO powder at x180 magnification</a:t>
            </a:r>
          </a:p>
          <a:p>
            <a:pPr algn="just"/>
            <a:endParaRPr lang="en-US" b="1" dirty="0" smtClean="0"/>
          </a:p>
          <a:p>
            <a:pPr algn="just"/>
            <a:r>
              <a:rPr lang="en-US" b="1" dirty="0" smtClean="0"/>
              <a:t>Figure 11b: Zoom of MgO powder particle at x18k magnification</a:t>
            </a:r>
            <a:endParaRPr lang="en-US" b="1" dirty="0"/>
          </a:p>
        </p:txBody>
      </p:sp>
      <p:sp>
        <p:nvSpPr>
          <p:cNvPr id="53" name="TextBox 52"/>
          <p:cNvSpPr txBox="1"/>
          <p:nvPr/>
        </p:nvSpPr>
        <p:spPr>
          <a:xfrm>
            <a:off x="33211476" y="30084892"/>
            <a:ext cx="4479719" cy="800219"/>
          </a:xfrm>
          <a:prstGeom prst="rect">
            <a:avLst/>
          </a:prstGeom>
          <a:noFill/>
        </p:spPr>
        <p:txBody>
          <a:bodyPr wrap="square" rtlCol="0">
            <a:spAutoFit/>
          </a:bodyPr>
          <a:lstStyle/>
          <a:p>
            <a:r>
              <a:rPr lang="en-US" b="1" dirty="0" smtClean="0"/>
              <a:t>Figure 10: Image of MgO powder at x450 magnification</a:t>
            </a:r>
            <a:endParaRPr lang="en-US" b="1" dirty="0"/>
          </a:p>
        </p:txBody>
      </p:sp>
      <p:sp>
        <p:nvSpPr>
          <p:cNvPr id="54" name="TextBox 53"/>
          <p:cNvSpPr txBox="1"/>
          <p:nvPr/>
        </p:nvSpPr>
        <p:spPr>
          <a:xfrm>
            <a:off x="31396607" y="5202732"/>
            <a:ext cx="6050330" cy="1569660"/>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pPr algn="ctr"/>
            <a:r>
              <a:rPr lang="en-US" sz="3200" dirty="0" smtClean="0"/>
              <a:t>Front Surface Luminescence Spectra of Synthesized MgO Nanocrystals</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ICPposter">
  <a:themeElements>
    <a:clrScheme name="UnivICPpo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UnivICPposte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74713" rtl="0" eaLnBrk="0" fontAlgn="base" latinLnBrk="0" hangingPunct="0">
          <a:lnSpc>
            <a:spcPct val="100000"/>
          </a:lnSpc>
          <a:spcBef>
            <a:spcPct val="0"/>
          </a:spcBef>
          <a:spcAft>
            <a:spcPct val="0"/>
          </a:spcAft>
          <a:buClrTx/>
          <a:buSzTx/>
          <a:buFontTx/>
          <a:buNone/>
          <a:tabLst/>
          <a:defRPr kumimoji="0" lang="en-US"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74713" rtl="0" eaLnBrk="0" fontAlgn="base" latinLnBrk="0" hangingPunct="0">
          <a:lnSpc>
            <a:spcPct val="100000"/>
          </a:lnSpc>
          <a:spcBef>
            <a:spcPct val="0"/>
          </a:spcBef>
          <a:spcAft>
            <a:spcPct val="0"/>
          </a:spcAft>
          <a:buClrTx/>
          <a:buSzTx/>
          <a:buFontTx/>
          <a:buNone/>
          <a:tabLst/>
          <a:defRPr kumimoji="0" lang="en-US"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nivICPpo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ivICPpo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ivICPpo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ivICPpo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ivICPpo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ivICPpo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ivICPpo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A:\UnivICPposter.ppt</Template>
  <TotalTime>21371</TotalTime>
  <Words>1217</Words>
  <Application>Microsoft Macintosh PowerPoint</Application>
  <PresentationFormat>Custom</PresentationFormat>
  <Paragraphs>51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UnivICPposter</vt:lpstr>
      <vt:lpstr>PowerPoint Presentation</vt:lpstr>
    </vt:vector>
  </TitlesOfParts>
  <Company>PERKIN-ELMER 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Ruth Wolf</dc:creator>
  <cp:lastModifiedBy>Vito</cp:lastModifiedBy>
  <cp:revision>551</cp:revision>
  <cp:lastPrinted>2000-03-31T20:41:40Z</cp:lastPrinted>
  <dcterms:created xsi:type="dcterms:W3CDTF">2010-02-26T00:41:25Z</dcterms:created>
  <dcterms:modified xsi:type="dcterms:W3CDTF">2013-09-24T04:53:34Z</dcterms:modified>
</cp:coreProperties>
</file>